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64" r:id="rId3"/>
    <p:sldId id="305" r:id="rId4"/>
    <p:sldId id="313" r:id="rId5"/>
    <p:sldId id="307" r:id="rId6"/>
    <p:sldId id="297" r:id="rId7"/>
    <p:sldId id="300" r:id="rId8"/>
    <p:sldId id="309" r:id="rId9"/>
    <p:sldId id="308" r:id="rId10"/>
    <p:sldId id="310" r:id="rId11"/>
    <p:sldId id="306" r:id="rId12"/>
    <p:sldId id="312"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7E2"/>
    <a:srgbClr val="00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6357" autoAdjust="0"/>
  </p:normalViewPr>
  <p:slideViewPr>
    <p:cSldViewPr snapToGrid="0">
      <p:cViewPr varScale="1">
        <p:scale>
          <a:sx n="114" d="100"/>
          <a:sy n="114" d="100"/>
        </p:scale>
        <p:origin x="92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5" tIns="48323" rIns="96645" bIns="48323"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45" tIns="48323" rIns="96645" bIns="48323" rtlCol="0"/>
          <a:lstStyle>
            <a:lvl1pPr algn="r">
              <a:defRPr sz="1300"/>
            </a:lvl1pPr>
          </a:lstStyle>
          <a:p>
            <a:fld id="{E8AC5C2E-F184-4F9E-A001-B4547416EB9E}" type="datetimeFigureOut">
              <a:rPr lang="en-US" smtClean="0"/>
              <a:t>5/17/2021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5" tIns="48323" rIns="96645" bIns="48323"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5" tIns="48323" rIns="96645" bIns="483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45" tIns="48323" rIns="96645" bIns="4832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45" tIns="48323" rIns="96645" bIns="48323" rtlCol="0" anchor="b"/>
          <a:lstStyle>
            <a:lvl1pPr algn="r">
              <a:defRPr sz="1300"/>
            </a:lvl1pPr>
          </a:lstStyle>
          <a:p>
            <a:fld id="{A46DB89E-83AE-456C-B4EA-7A87D73EE38E}" type="slidenum">
              <a:rPr lang="en-US" smtClean="0"/>
              <a:t>‹#›</a:t>
            </a:fld>
            <a:endParaRPr lang="en-US" dirty="0"/>
          </a:p>
        </p:txBody>
      </p:sp>
    </p:spTree>
    <p:extLst>
      <p:ext uri="{BB962C8B-B14F-4D97-AF65-F5344CB8AC3E}">
        <p14:creationId xmlns:p14="http://schemas.microsoft.com/office/powerpoint/2010/main" val="246447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DB89E-83AE-456C-B4EA-7A87D73EE38E}" type="slidenum">
              <a:rPr lang="en-US" smtClean="0"/>
              <a:t>1</a:t>
            </a:fld>
            <a:endParaRPr lang="en-US" dirty="0"/>
          </a:p>
        </p:txBody>
      </p:sp>
    </p:spTree>
    <p:extLst>
      <p:ext uri="{BB962C8B-B14F-4D97-AF65-F5344CB8AC3E}">
        <p14:creationId xmlns:p14="http://schemas.microsoft.com/office/powerpoint/2010/main" val="177185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my favorite part of the presentation where we get to talk about the proposed improvements along the corridor.  </a:t>
            </a:r>
          </a:p>
          <a:p>
            <a:r>
              <a:rPr lang="en-US" sz="800" dirty="0" err="1"/>
              <a:t>MassDOT</a:t>
            </a:r>
            <a:r>
              <a:rPr lang="en-US" sz="800" dirty="0"/>
              <a:t> has a healthy transportation directive to ensure that all </a:t>
            </a:r>
            <a:r>
              <a:rPr lang="en-US" sz="800" dirty="0" err="1"/>
              <a:t>MassDOT</a:t>
            </a:r>
            <a:r>
              <a:rPr lang="en-US" sz="800" dirty="0"/>
              <a:t> projects are designed and implemented in a way that all users have access to safe and comfortable healthy transportation options including walking, bicycling and taking transit.  Roadways need to meet the needs of all users.  </a:t>
            </a:r>
          </a:p>
          <a:p>
            <a:r>
              <a:rPr lang="en-US" sz="800" dirty="0"/>
              <a:t> </a:t>
            </a:r>
          </a:p>
          <a:p>
            <a:r>
              <a:rPr lang="en-US" sz="800" dirty="0"/>
              <a:t>Since the City of Lawrence will be seeking state and federal funding to construct the proposed improvements the project will need to meet </a:t>
            </a:r>
            <a:r>
              <a:rPr lang="en-US" sz="800" dirty="0" err="1"/>
              <a:t>MassDOT</a:t>
            </a:r>
            <a:r>
              <a:rPr lang="en-US" sz="800" dirty="0"/>
              <a:t> and federal standards.  </a:t>
            </a:r>
          </a:p>
          <a:p>
            <a:r>
              <a:rPr lang="en-US" sz="800" dirty="0"/>
              <a:t>Adhering to </a:t>
            </a:r>
            <a:r>
              <a:rPr lang="en-US" sz="800" dirty="0" err="1"/>
              <a:t>MassDOT’s</a:t>
            </a:r>
            <a:r>
              <a:rPr lang="en-US" sz="800" dirty="0"/>
              <a:t> policies and guidelines we want to strive to design the project to meet the needs of all users which you will see in the proposed improvements presented in these slides.</a:t>
            </a:r>
          </a:p>
          <a:p>
            <a:r>
              <a:rPr lang="en-US" sz="800" dirty="0"/>
              <a:t> </a:t>
            </a:r>
          </a:p>
          <a:p>
            <a:r>
              <a:rPr lang="en-US" sz="800" dirty="0"/>
              <a:t>Amesbury Street will be converted from One-way to Two-way travel which will improve access to commercial properties along the corridor.</a:t>
            </a:r>
          </a:p>
          <a:p>
            <a:r>
              <a:rPr lang="en-US" sz="800" dirty="0"/>
              <a:t>Bicycle lanes will be provided along both sides of Amesbury Street.</a:t>
            </a:r>
          </a:p>
          <a:p>
            <a:endParaRPr lang="en-US" sz="800" dirty="0"/>
          </a:p>
          <a:p>
            <a:r>
              <a:rPr lang="en-US" sz="800" dirty="0"/>
              <a:t>Pavement Restoration – repave Amesbury Street throughout the project limits in areas where the pavement is in poor condition we may need to replace the entire roadway material including the gravel subbase.  During the preliminary design we will test the existing roadway to and make recommendations.</a:t>
            </a:r>
          </a:p>
          <a:p>
            <a:endParaRPr lang="en-US" sz="800" dirty="0"/>
          </a:p>
          <a:p>
            <a:r>
              <a:rPr lang="en-US" sz="800" dirty="0"/>
              <a:t>Sidewalks that are in poor shape or do not meet current standards will be reconstructed and replaced with new sidewalk.</a:t>
            </a:r>
          </a:p>
          <a:p>
            <a:endParaRPr lang="en-US" sz="800" dirty="0"/>
          </a:p>
          <a:p>
            <a:r>
              <a:rPr lang="en-US" sz="800" dirty="0"/>
              <a:t>Existing traffic signals at the intersection of Canal Street and Essex Street will be upgraded with new traffic signals. </a:t>
            </a:r>
          </a:p>
          <a:p>
            <a:endParaRPr lang="en-US" sz="800" dirty="0"/>
          </a:p>
          <a:p>
            <a:r>
              <a:rPr lang="en-US" sz="800" dirty="0"/>
              <a:t>The roadway will be restriped including new crosswalks and bike lanes and new signs will be installed.</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10</a:t>
            </a:fld>
            <a:endParaRPr lang="en-US" dirty="0"/>
          </a:p>
        </p:txBody>
      </p:sp>
    </p:spTree>
    <p:extLst>
      <p:ext uri="{BB962C8B-B14F-4D97-AF65-F5344CB8AC3E}">
        <p14:creationId xmlns:p14="http://schemas.microsoft.com/office/powerpoint/2010/main" val="112123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an overview of the project area.  The project limits are outlined by the red dash line.  </a:t>
            </a:r>
          </a:p>
          <a:p>
            <a:endParaRPr lang="en-US" sz="800" dirty="0"/>
          </a:p>
          <a:p>
            <a:r>
              <a:rPr lang="en-US" sz="800" dirty="0"/>
              <a:t>Just to orient everyone the Merrimack River is here at the southerly limits of the project and the Spicket River is here at the northerly end of the project.  This is O’Neill Park here.</a:t>
            </a:r>
          </a:p>
          <a:p>
            <a:endParaRPr lang="en-US" sz="800" dirty="0"/>
          </a:p>
          <a:p>
            <a:r>
              <a:rPr lang="en-US" sz="800" dirty="0"/>
              <a:t>The work will start about 500’ south of Canal Street near the Joseph Casey Bridge.  It will extend along Amesbury Street to the intersection of Lawrence Street.  It will include the intersections of Canal Street, Methuen Street, Essex Street, Common Street, Lowell Street Haverhill Street, Lebanon Street and Lawrence Street.  The total length of work on Amesbury Street is about 3000’.</a:t>
            </a:r>
          </a:p>
          <a:p>
            <a:endParaRPr lang="en-US" sz="800" dirty="0"/>
          </a:p>
          <a:p>
            <a:r>
              <a:rPr lang="en-US" sz="800" dirty="0"/>
              <a:t>The project also includes Lawrence Street from about Lebanon Street to Marion Avenue and will include the intersection of Amesbury Street and Maple Street.  The total length of work on Amesbury Street is about 1000’.</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11</a:t>
            </a:fld>
            <a:endParaRPr lang="en-US" dirty="0"/>
          </a:p>
        </p:txBody>
      </p:sp>
    </p:spTree>
    <p:extLst>
      <p:ext uri="{BB962C8B-B14F-4D97-AF65-F5344CB8AC3E}">
        <p14:creationId xmlns:p14="http://schemas.microsoft.com/office/powerpoint/2010/main" val="157218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an overview of the project area.  The project limits are outlined by the red dash line.  </a:t>
            </a:r>
          </a:p>
          <a:p>
            <a:endParaRPr lang="en-US" sz="800" dirty="0"/>
          </a:p>
          <a:p>
            <a:r>
              <a:rPr lang="en-US" sz="800" dirty="0"/>
              <a:t>Just to orient everyone the Merrimack River is here at the southerly limits of the project and the Spicket River is here at the northerly end of the project.  This is O’Neill Park here.</a:t>
            </a:r>
          </a:p>
          <a:p>
            <a:endParaRPr lang="en-US" sz="800" dirty="0"/>
          </a:p>
          <a:p>
            <a:r>
              <a:rPr lang="en-US" sz="800" dirty="0"/>
              <a:t>The work will start about 500’ south of Canal Street near the Joseph Casey Bridge.  It will extend along Amesbury Street to the intersection of Lawrence Street.  It will include the intersections of Canal Street, Methuen Street, Essex Street, Common Street, Lowell Street Haverhill Street, Lebanon Street and Lawrence Street.  The total length of work on Amesbury Street is about 3000’.</a:t>
            </a:r>
          </a:p>
          <a:p>
            <a:endParaRPr lang="en-US" sz="800" dirty="0"/>
          </a:p>
          <a:p>
            <a:r>
              <a:rPr lang="en-US" sz="800" dirty="0"/>
              <a:t>The project also includes Lawrence Street from about Lebanon Street to Marion Avenue and will include the intersection of Amesbury Street and Maple Street.  The total length of work on Amesbury Street is about 1000’.</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12</a:t>
            </a:fld>
            <a:endParaRPr lang="en-US" dirty="0"/>
          </a:p>
        </p:txBody>
      </p:sp>
    </p:spTree>
    <p:extLst>
      <p:ext uri="{BB962C8B-B14F-4D97-AF65-F5344CB8AC3E}">
        <p14:creationId xmlns:p14="http://schemas.microsoft.com/office/powerpoint/2010/main" val="148938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an overview of the project area.  The project limits are outlined by the red dash line.  </a:t>
            </a:r>
          </a:p>
          <a:p>
            <a:endParaRPr lang="en-US" sz="800" dirty="0"/>
          </a:p>
          <a:p>
            <a:r>
              <a:rPr lang="en-US" sz="800" dirty="0"/>
              <a:t>Just to orient everyone the Merrimack River is here at the southerly limits of the project and the Spicket River is here at the northerly end of the project.  This is O’Neill Park here.</a:t>
            </a:r>
          </a:p>
          <a:p>
            <a:endParaRPr lang="en-US" sz="800" dirty="0"/>
          </a:p>
          <a:p>
            <a:r>
              <a:rPr lang="en-US" sz="800" dirty="0"/>
              <a:t>The work will start about 500’ south of Canal Street near the Joseph Casey Bridge.  It will extend along Amesbury Street to the intersection of Lawrence Street.  It will include the intersections of Canal Street, Methuen Street, Essex Street, Common Street, Lowell Street Haverhill Street, Lebanon Street and Lawrence Street.  The total length of work on Amesbury Street is about 3000’.</a:t>
            </a:r>
          </a:p>
          <a:p>
            <a:endParaRPr lang="en-US" sz="800" dirty="0"/>
          </a:p>
          <a:p>
            <a:r>
              <a:rPr lang="en-US" sz="800" dirty="0"/>
              <a:t>The project also includes Lawrence Street from about Lebanon Street to Marion Avenue and will include the intersection of Amesbury Street and Maple Street.  The total length of work on Amesbury Street is about 1000’.</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2</a:t>
            </a:fld>
            <a:endParaRPr lang="en-US" dirty="0"/>
          </a:p>
        </p:txBody>
      </p:sp>
    </p:spTree>
    <p:extLst>
      <p:ext uri="{BB962C8B-B14F-4D97-AF65-F5344CB8AC3E}">
        <p14:creationId xmlns:p14="http://schemas.microsoft.com/office/powerpoint/2010/main" val="390482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Thank You Pedro. </a:t>
            </a:r>
          </a:p>
          <a:p>
            <a:endParaRPr lang="en-US" sz="800" dirty="0"/>
          </a:p>
          <a:p>
            <a:r>
              <a:rPr lang="en-US" sz="800" dirty="0"/>
              <a:t>Hello everyone.  I would like to thank the City of Lawrence for inviting us here this evening to talk to you about this great project.</a:t>
            </a:r>
          </a:p>
          <a:p>
            <a:r>
              <a:rPr lang="en-US" sz="800" dirty="0"/>
              <a:t>  </a:t>
            </a:r>
          </a:p>
          <a:p>
            <a:r>
              <a:rPr lang="en-US" sz="800" dirty="0"/>
              <a:t>My name is Lori Aho, I am a transportation engineer and project manager at TEC. </a:t>
            </a:r>
          </a:p>
          <a:p>
            <a:r>
              <a:rPr lang="en-US" sz="800" dirty="0"/>
              <a:t>Also joining me here this evening from TEC is Liz Oltman who is the Transportation Planning Director and Jonathan Rockwell who is the Director of Transportation Infrastructure Services.</a:t>
            </a:r>
          </a:p>
          <a:p>
            <a:endParaRPr lang="en-US" sz="800" dirty="0"/>
          </a:p>
          <a:p>
            <a:r>
              <a:rPr lang="en-US" sz="800" dirty="0"/>
              <a:t>TEC has worked closely with the City of Lawrence over the past several months on this project and we are excited to present this design to you this evening.</a:t>
            </a:r>
          </a:p>
          <a:p>
            <a:endParaRPr lang="en-US" sz="800" dirty="0"/>
          </a:p>
          <a:p>
            <a:r>
              <a:rPr lang="en-US" sz="800" dirty="0"/>
              <a:t>Let me start by saying that we are in the early stages of this project.  This meeting is one of the first steps in the process to present the project to you the community so you can ask questions and to provide us with feedback.  Also this will not be the only public meeting held.  For example we will also hold a public meeting during the 25% design stage which is another opportunity for the community to see the project, ask questions and provide feedback.</a:t>
            </a:r>
          </a:p>
          <a:p>
            <a:endParaRPr lang="en-US" sz="800" dirty="0"/>
          </a:p>
          <a:p>
            <a:r>
              <a:rPr lang="en-US" sz="800" dirty="0"/>
              <a:t>This slide outlines the Project Goals which I will discuss in more detail as we move through the presentation.</a:t>
            </a:r>
          </a:p>
          <a:p>
            <a:endParaRPr lang="en-US" sz="800" dirty="0"/>
          </a:p>
          <a:p>
            <a:r>
              <a:rPr lang="en-US" sz="800" dirty="0"/>
              <a:t>The goals are:</a:t>
            </a:r>
          </a:p>
          <a:p>
            <a:endParaRPr lang="en-US" sz="800" dirty="0"/>
          </a:p>
          <a:p>
            <a:r>
              <a:rPr lang="en-US" sz="800" dirty="0"/>
              <a:t>To improve downtown connectivity by converting Amesbury Street from one-way to two-way travel. </a:t>
            </a:r>
          </a:p>
          <a:p>
            <a:endParaRPr lang="en-US" sz="800" dirty="0"/>
          </a:p>
          <a:p>
            <a:r>
              <a:rPr lang="en-US" sz="800" dirty="0"/>
              <a:t>Enhance safety and operations along the corridor.</a:t>
            </a:r>
          </a:p>
          <a:p>
            <a:endParaRPr lang="en-US" sz="800" dirty="0"/>
          </a:p>
          <a:p>
            <a:r>
              <a:rPr lang="en-US" sz="800" dirty="0"/>
              <a:t>Promote healthy transportation by improving bicycle &amp; pedestrian mobility. </a:t>
            </a:r>
          </a:p>
          <a:p>
            <a:endParaRPr lang="en-US" sz="800" dirty="0"/>
          </a:p>
          <a:p>
            <a:r>
              <a:rPr lang="en-US" sz="800" dirty="0"/>
              <a:t>Revitalize Downtown Lawrence by providing additional vehicular and multi-modal access to adjacent commercial and educational land uses.</a:t>
            </a:r>
          </a:p>
          <a:p>
            <a:endParaRPr lang="en-US" sz="2400" dirty="0"/>
          </a:p>
        </p:txBody>
      </p:sp>
      <p:sp>
        <p:nvSpPr>
          <p:cNvPr id="4" name="Slide Number Placeholder 3"/>
          <p:cNvSpPr>
            <a:spLocks noGrp="1"/>
          </p:cNvSpPr>
          <p:nvPr>
            <p:ph type="sldNum" sz="quarter" idx="5"/>
          </p:nvPr>
        </p:nvSpPr>
        <p:spPr/>
        <p:txBody>
          <a:bodyPr/>
          <a:lstStyle/>
          <a:p>
            <a:fld id="{A46DB89E-83AE-456C-B4EA-7A87D73EE38E}" type="slidenum">
              <a:rPr lang="en-US" smtClean="0"/>
              <a:t>3</a:t>
            </a:fld>
            <a:endParaRPr lang="en-US" dirty="0"/>
          </a:p>
        </p:txBody>
      </p:sp>
    </p:spTree>
    <p:extLst>
      <p:ext uri="{BB962C8B-B14F-4D97-AF65-F5344CB8AC3E}">
        <p14:creationId xmlns:p14="http://schemas.microsoft.com/office/powerpoint/2010/main" val="414186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Thank You Pedro. </a:t>
            </a:r>
          </a:p>
          <a:p>
            <a:endParaRPr lang="en-US" sz="800" dirty="0"/>
          </a:p>
          <a:p>
            <a:r>
              <a:rPr lang="en-US" sz="800" dirty="0"/>
              <a:t>Hello everyone.  I would like to thank the City of Lawrence for inviting us here this evening to talk to you about this great project.</a:t>
            </a:r>
          </a:p>
          <a:p>
            <a:r>
              <a:rPr lang="en-US" sz="800" dirty="0"/>
              <a:t>  </a:t>
            </a:r>
          </a:p>
          <a:p>
            <a:r>
              <a:rPr lang="en-US" sz="800" dirty="0"/>
              <a:t>My name is Lori Aho, I am a transportation engineer and project manager at TEC. </a:t>
            </a:r>
          </a:p>
          <a:p>
            <a:r>
              <a:rPr lang="en-US" sz="800" dirty="0"/>
              <a:t>Also joining me here this evening from TEC is Liz Oltman who is the Transportation Planning Director and Jonathan Rockwell who is the Director of Transportation Infrastructure Services.</a:t>
            </a:r>
          </a:p>
          <a:p>
            <a:endParaRPr lang="en-US" sz="800" dirty="0"/>
          </a:p>
          <a:p>
            <a:r>
              <a:rPr lang="en-US" sz="800" dirty="0"/>
              <a:t>TEC has worked closely with the City of Lawrence over the past several months on this project and we are excited to present this design to you this evening.</a:t>
            </a:r>
          </a:p>
          <a:p>
            <a:endParaRPr lang="en-US" sz="800" dirty="0"/>
          </a:p>
          <a:p>
            <a:r>
              <a:rPr lang="en-US" sz="800" dirty="0"/>
              <a:t>Let me start by saying that we are in the early stages of this project.  This meeting is one of the first steps in the process to present the project to you the community so you can ask questions and to provide us with feedback.  Also this will not be the only public meeting held.  For example we will also hold a public meeting during the 25% design stage which is another opportunity for the community to see the project, ask questions and provide feedback.</a:t>
            </a:r>
          </a:p>
          <a:p>
            <a:endParaRPr lang="en-US" sz="800" dirty="0"/>
          </a:p>
          <a:p>
            <a:r>
              <a:rPr lang="en-US" sz="800" dirty="0"/>
              <a:t>This slide outlines the Project Goals which I will discuss in more detail as we move through the presentation.</a:t>
            </a:r>
          </a:p>
          <a:p>
            <a:endParaRPr lang="en-US" sz="800" dirty="0"/>
          </a:p>
          <a:p>
            <a:r>
              <a:rPr lang="en-US" sz="800" dirty="0"/>
              <a:t>The goals are:</a:t>
            </a:r>
          </a:p>
          <a:p>
            <a:endParaRPr lang="en-US" sz="800" dirty="0"/>
          </a:p>
          <a:p>
            <a:r>
              <a:rPr lang="en-US" sz="800" dirty="0"/>
              <a:t>To improve downtown connectivity by converting Amesbury Street from one-way to two-way travel. </a:t>
            </a:r>
          </a:p>
          <a:p>
            <a:endParaRPr lang="en-US" sz="800" dirty="0"/>
          </a:p>
          <a:p>
            <a:r>
              <a:rPr lang="en-US" sz="800" dirty="0"/>
              <a:t>Enhance safety and operations along the corridor.</a:t>
            </a:r>
          </a:p>
          <a:p>
            <a:endParaRPr lang="en-US" sz="800" dirty="0"/>
          </a:p>
          <a:p>
            <a:r>
              <a:rPr lang="en-US" sz="800" dirty="0"/>
              <a:t>Promote healthy transportation by improving bicycle &amp; pedestrian mobility. </a:t>
            </a:r>
          </a:p>
          <a:p>
            <a:endParaRPr lang="en-US" sz="800" dirty="0"/>
          </a:p>
          <a:p>
            <a:r>
              <a:rPr lang="en-US" sz="800" dirty="0"/>
              <a:t>Revitalize Downtown Lawrence by providing additional vehicular and multi-modal access to adjacent commercial and educational land uses.</a:t>
            </a:r>
          </a:p>
          <a:p>
            <a:endParaRPr lang="en-US" sz="2400" dirty="0"/>
          </a:p>
        </p:txBody>
      </p:sp>
      <p:sp>
        <p:nvSpPr>
          <p:cNvPr id="4" name="Slide Number Placeholder 3"/>
          <p:cNvSpPr>
            <a:spLocks noGrp="1"/>
          </p:cNvSpPr>
          <p:nvPr>
            <p:ph type="sldNum" sz="quarter" idx="5"/>
          </p:nvPr>
        </p:nvSpPr>
        <p:spPr/>
        <p:txBody>
          <a:bodyPr/>
          <a:lstStyle/>
          <a:p>
            <a:fld id="{A46DB89E-83AE-456C-B4EA-7A87D73EE38E}" type="slidenum">
              <a:rPr lang="en-US" smtClean="0"/>
              <a:t>4</a:t>
            </a:fld>
            <a:endParaRPr lang="en-US" dirty="0"/>
          </a:p>
        </p:txBody>
      </p:sp>
    </p:spTree>
    <p:extLst>
      <p:ext uri="{BB962C8B-B14F-4D97-AF65-F5344CB8AC3E}">
        <p14:creationId xmlns:p14="http://schemas.microsoft.com/office/powerpoint/2010/main" val="362948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Thank You Pedro. </a:t>
            </a:r>
          </a:p>
          <a:p>
            <a:endParaRPr lang="en-US" sz="800" dirty="0"/>
          </a:p>
          <a:p>
            <a:r>
              <a:rPr lang="en-US" sz="800" dirty="0"/>
              <a:t>Hello everyone.  I would like to thank the City of Lawrence for inviting us here this evening to talk to you about this great project.</a:t>
            </a:r>
          </a:p>
          <a:p>
            <a:r>
              <a:rPr lang="en-US" sz="800" dirty="0"/>
              <a:t>  </a:t>
            </a:r>
          </a:p>
          <a:p>
            <a:r>
              <a:rPr lang="en-US" sz="800" dirty="0"/>
              <a:t>My name is Lori Aho, I am a transportation engineer and project manager at TEC. </a:t>
            </a:r>
          </a:p>
          <a:p>
            <a:r>
              <a:rPr lang="en-US" sz="800" dirty="0"/>
              <a:t>Also joining me here this evening from TEC is Liz Oltman who is the Transportation Planning Director and Jonathan Rockwell who is the Director of Transportation Infrastructure Services.</a:t>
            </a:r>
          </a:p>
          <a:p>
            <a:endParaRPr lang="en-US" sz="800" dirty="0"/>
          </a:p>
          <a:p>
            <a:r>
              <a:rPr lang="en-US" sz="800" dirty="0"/>
              <a:t>TEC has worked closely with the City of Lawrence over the past several months on this project and we are excited to present this design to you this evening.</a:t>
            </a:r>
          </a:p>
          <a:p>
            <a:endParaRPr lang="en-US" sz="800" dirty="0"/>
          </a:p>
          <a:p>
            <a:r>
              <a:rPr lang="en-US" sz="800" dirty="0"/>
              <a:t>Let me start by saying that we are in the early stages of this project.  This meeting is one of the first steps in the process to present the project to you the community so you can ask questions and to provide us with feedback.  Also this will not be the only public meeting held.  For example we will also hold a public meeting during the 25% design stage which is another opportunity for the community to see the project, ask questions and provide feedback.</a:t>
            </a:r>
          </a:p>
          <a:p>
            <a:endParaRPr lang="en-US" sz="800" dirty="0"/>
          </a:p>
          <a:p>
            <a:r>
              <a:rPr lang="en-US" sz="800" dirty="0"/>
              <a:t>This slide outlines the Project Goals which I will discuss in more detail as we move through the presentation.</a:t>
            </a:r>
          </a:p>
          <a:p>
            <a:endParaRPr lang="en-US" sz="800" dirty="0"/>
          </a:p>
          <a:p>
            <a:r>
              <a:rPr lang="en-US" sz="800" dirty="0"/>
              <a:t>The goals are:</a:t>
            </a:r>
          </a:p>
          <a:p>
            <a:endParaRPr lang="en-US" sz="800" dirty="0"/>
          </a:p>
          <a:p>
            <a:r>
              <a:rPr lang="en-US" sz="800" dirty="0"/>
              <a:t>To improve downtown connectivity by converting Amesbury Street from one-way to two-way travel. </a:t>
            </a:r>
          </a:p>
          <a:p>
            <a:endParaRPr lang="en-US" sz="800" dirty="0"/>
          </a:p>
          <a:p>
            <a:r>
              <a:rPr lang="en-US" sz="800" dirty="0"/>
              <a:t>Enhance safety and operations along the corridor.</a:t>
            </a:r>
          </a:p>
          <a:p>
            <a:endParaRPr lang="en-US" sz="800" dirty="0"/>
          </a:p>
          <a:p>
            <a:r>
              <a:rPr lang="en-US" sz="800" dirty="0"/>
              <a:t>Promote healthy transportation by improving bicycle &amp; pedestrian mobility. </a:t>
            </a:r>
          </a:p>
          <a:p>
            <a:endParaRPr lang="en-US" sz="800" dirty="0"/>
          </a:p>
          <a:p>
            <a:r>
              <a:rPr lang="en-US" sz="800" dirty="0"/>
              <a:t>Revitalize Downtown Lawrence by providing additional vehicular and multi-modal access to adjacent commercial and educational land uses.</a:t>
            </a:r>
          </a:p>
          <a:p>
            <a:endParaRPr lang="en-US" sz="2400" dirty="0"/>
          </a:p>
        </p:txBody>
      </p:sp>
      <p:sp>
        <p:nvSpPr>
          <p:cNvPr id="4" name="Slide Number Placeholder 3"/>
          <p:cNvSpPr>
            <a:spLocks noGrp="1"/>
          </p:cNvSpPr>
          <p:nvPr>
            <p:ph type="sldNum" sz="quarter" idx="5"/>
          </p:nvPr>
        </p:nvSpPr>
        <p:spPr/>
        <p:txBody>
          <a:bodyPr/>
          <a:lstStyle/>
          <a:p>
            <a:fld id="{A46DB89E-83AE-456C-B4EA-7A87D73EE38E}" type="slidenum">
              <a:rPr lang="en-US" smtClean="0"/>
              <a:t>5</a:t>
            </a:fld>
            <a:endParaRPr lang="en-US" dirty="0"/>
          </a:p>
        </p:txBody>
      </p:sp>
    </p:spTree>
    <p:extLst>
      <p:ext uri="{BB962C8B-B14F-4D97-AF65-F5344CB8AC3E}">
        <p14:creationId xmlns:p14="http://schemas.microsoft.com/office/powerpoint/2010/main" val="243103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turn over the presentation to Liz Oltman who will talk about traffic along the corridor.</a:t>
            </a:r>
          </a:p>
        </p:txBody>
      </p:sp>
      <p:sp>
        <p:nvSpPr>
          <p:cNvPr id="4" name="Slide Number Placeholder 3"/>
          <p:cNvSpPr>
            <a:spLocks noGrp="1"/>
          </p:cNvSpPr>
          <p:nvPr>
            <p:ph type="sldNum" sz="quarter" idx="5"/>
          </p:nvPr>
        </p:nvSpPr>
        <p:spPr/>
        <p:txBody>
          <a:bodyPr/>
          <a:lstStyle/>
          <a:p>
            <a:fld id="{A46DB89E-83AE-456C-B4EA-7A87D73EE38E}" type="slidenum">
              <a:rPr lang="en-US" smtClean="0"/>
              <a:t>6</a:t>
            </a:fld>
            <a:endParaRPr lang="en-US" dirty="0"/>
          </a:p>
        </p:txBody>
      </p:sp>
    </p:spTree>
    <p:extLst>
      <p:ext uri="{BB962C8B-B14F-4D97-AF65-F5344CB8AC3E}">
        <p14:creationId xmlns:p14="http://schemas.microsoft.com/office/powerpoint/2010/main" val="112906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my favorite part of the presentation where we get to talk about the proposed improvements along the corridor.  </a:t>
            </a:r>
          </a:p>
          <a:p>
            <a:r>
              <a:rPr lang="en-US" sz="800" dirty="0" err="1"/>
              <a:t>MassDOT</a:t>
            </a:r>
            <a:r>
              <a:rPr lang="en-US" sz="800" dirty="0"/>
              <a:t> has a healthy transportation directive to ensure that all </a:t>
            </a:r>
            <a:r>
              <a:rPr lang="en-US" sz="800" dirty="0" err="1"/>
              <a:t>MassDOT</a:t>
            </a:r>
            <a:r>
              <a:rPr lang="en-US" sz="800" dirty="0"/>
              <a:t> projects are designed and implemented in a way that all users have access to safe and comfortable healthy transportation options including walking, bicycling and taking transit.  Roadways need to meet the needs of all users.  </a:t>
            </a:r>
          </a:p>
          <a:p>
            <a:r>
              <a:rPr lang="en-US" sz="800" dirty="0"/>
              <a:t> </a:t>
            </a:r>
          </a:p>
          <a:p>
            <a:r>
              <a:rPr lang="en-US" sz="800" dirty="0"/>
              <a:t>Since the City of Lawrence will be seeking state and federal funding to construct the proposed improvements the project will need to meet </a:t>
            </a:r>
            <a:r>
              <a:rPr lang="en-US" sz="800" dirty="0" err="1"/>
              <a:t>MassDOT</a:t>
            </a:r>
            <a:r>
              <a:rPr lang="en-US" sz="800" dirty="0"/>
              <a:t> and federal standards.  </a:t>
            </a:r>
          </a:p>
          <a:p>
            <a:r>
              <a:rPr lang="en-US" sz="800" dirty="0"/>
              <a:t>Adhering to </a:t>
            </a:r>
            <a:r>
              <a:rPr lang="en-US" sz="800" dirty="0" err="1"/>
              <a:t>MassDOT’s</a:t>
            </a:r>
            <a:r>
              <a:rPr lang="en-US" sz="800" dirty="0"/>
              <a:t> policies and guidelines we want to strive to design the project to meet the needs of all users which you will see in the proposed improvements presented in these slides.</a:t>
            </a:r>
          </a:p>
          <a:p>
            <a:r>
              <a:rPr lang="en-US" sz="800" dirty="0"/>
              <a:t> </a:t>
            </a:r>
          </a:p>
          <a:p>
            <a:r>
              <a:rPr lang="en-US" sz="800" dirty="0"/>
              <a:t>Amesbury Street will be converted from One-way to Two-way travel which will improve access to commercial properties along the corridor.</a:t>
            </a:r>
          </a:p>
          <a:p>
            <a:r>
              <a:rPr lang="en-US" sz="800" dirty="0"/>
              <a:t>Bicycle lanes will be provided along both sides of Amesbury Street.</a:t>
            </a:r>
          </a:p>
          <a:p>
            <a:endParaRPr lang="en-US" sz="800" dirty="0"/>
          </a:p>
          <a:p>
            <a:r>
              <a:rPr lang="en-US" sz="800" dirty="0"/>
              <a:t>Pavement Restoration – repave Amesbury Street throughout the project limits in areas where the pavement is in poor condition we may need to replace the entire roadway material including the gravel subbase.  During the preliminary design we will test the existing roadway to and make recommendations.</a:t>
            </a:r>
          </a:p>
          <a:p>
            <a:endParaRPr lang="en-US" sz="800" dirty="0"/>
          </a:p>
          <a:p>
            <a:r>
              <a:rPr lang="en-US" sz="800" dirty="0"/>
              <a:t>Sidewalks that are in poor shape or do not meet current standards will be reconstructed and replaced with new sidewalk.</a:t>
            </a:r>
          </a:p>
          <a:p>
            <a:endParaRPr lang="en-US" sz="800" dirty="0"/>
          </a:p>
          <a:p>
            <a:r>
              <a:rPr lang="en-US" sz="800" dirty="0"/>
              <a:t>Existing traffic signals at the intersection of Canal Street and Essex Street will be upgraded with new traffic signals. </a:t>
            </a:r>
          </a:p>
          <a:p>
            <a:endParaRPr lang="en-US" sz="800" dirty="0"/>
          </a:p>
          <a:p>
            <a:r>
              <a:rPr lang="en-US" sz="800" dirty="0"/>
              <a:t>The roadway will be restriped including new crosswalks and bike lanes and new signs will be installed.</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7</a:t>
            </a:fld>
            <a:endParaRPr lang="en-US" dirty="0"/>
          </a:p>
        </p:txBody>
      </p:sp>
    </p:spTree>
    <p:extLst>
      <p:ext uri="{BB962C8B-B14F-4D97-AF65-F5344CB8AC3E}">
        <p14:creationId xmlns:p14="http://schemas.microsoft.com/office/powerpoint/2010/main" val="45209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my favorite part of the presentation where we get to talk about the proposed improvements along the corridor.  </a:t>
            </a:r>
          </a:p>
          <a:p>
            <a:r>
              <a:rPr lang="en-US" sz="800" dirty="0" err="1"/>
              <a:t>MassDOT</a:t>
            </a:r>
            <a:r>
              <a:rPr lang="en-US" sz="800" dirty="0"/>
              <a:t> has a healthy transportation directive to ensure that all </a:t>
            </a:r>
            <a:r>
              <a:rPr lang="en-US" sz="800" dirty="0" err="1"/>
              <a:t>MassDOT</a:t>
            </a:r>
            <a:r>
              <a:rPr lang="en-US" sz="800" dirty="0"/>
              <a:t> projects are designed and implemented in a way that all users have access to safe and comfortable healthy transportation options including walking, bicycling and taking transit.  Roadways need to meet the needs of all users.  </a:t>
            </a:r>
          </a:p>
          <a:p>
            <a:r>
              <a:rPr lang="en-US" sz="800" dirty="0"/>
              <a:t> </a:t>
            </a:r>
          </a:p>
          <a:p>
            <a:r>
              <a:rPr lang="en-US" sz="800" dirty="0"/>
              <a:t>Since the City of Lawrence will be seeking state and federal funding to construct the proposed improvements the project will need to meet </a:t>
            </a:r>
            <a:r>
              <a:rPr lang="en-US" sz="800" dirty="0" err="1"/>
              <a:t>MassDOT</a:t>
            </a:r>
            <a:r>
              <a:rPr lang="en-US" sz="800" dirty="0"/>
              <a:t> and federal standards.  </a:t>
            </a:r>
          </a:p>
          <a:p>
            <a:r>
              <a:rPr lang="en-US" sz="800" dirty="0"/>
              <a:t>Adhering to </a:t>
            </a:r>
            <a:r>
              <a:rPr lang="en-US" sz="800" dirty="0" err="1"/>
              <a:t>MassDOT’s</a:t>
            </a:r>
            <a:r>
              <a:rPr lang="en-US" sz="800" dirty="0"/>
              <a:t> policies and guidelines we want to strive to design the project to meet the needs of all users which you will see in the proposed improvements presented in these slides.</a:t>
            </a:r>
          </a:p>
          <a:p>
            <a:r>
              <a:rPr lang="en-US" sz="800" dirty="0"/>
              <a:t> </a:t>
            </a:r>
          </a:p>
          <a:p>
            <a:r>
              <a:rPr lang="en-US" sz="800" dirty="0"/>
              <a:t>Amesbury Street will be converted from One-way to Two-way travel which will improve access to commercial properties along the corridor.</a:t>
            </a:r>
          </a:p>
          <a:p>
            <a:r>
              <a:rPr lang="en-US" sz="800" dirty="0"/>
              <a:t>Bicycle lanes will be provided along both sides of Amesbury Street.</a:t>
            </a:r>
          </a:p>
          <a:p>
            <a:endParaRPr lang="en-US" sz="800" dirty="0"/>
          </a:p>
          <a:p>
            <a:r>
              <a:rPr lang="en-US" sz="800" dirty="0"/>
              <a:t>Pavement Restoration – repave Amesbury Street throughout the project limits in areas where the pavement is in poor condition we may need to replace the entire roadway material including the gravel subbase.  During the preliminary design we will test the existing roadway to and make recommendations.</a:t>
            </a:r>
          </a:p>
          <a:p>
            <a:endParaRPr lang="en-US" sz="800" dirty="0"/>
          </a:p>
          <a:p>
            <a:r>
              <a:rPr lang="en-US" sz="800" dirty="0"/>
              <a:t>Sidewalks that are in poor shape or do not meet current standards will be reconstructed and replaced with new sidewalk.</a:t>
            </a:r>
          </a:p>
          <a:p>
            <a:endParaRPr lang="en-US" sz="800" dirty="0"/>
          </a:p>
          <a:p>
            <a:r>
              <a:rPr lang="en-US" sz="800" dirty="0"/>
              <a:t>Existing traffic signals at the intersection of Canal Street and Essex Street will be upgraded with new traffic signals. </a:t>
            </a:r>
          </a:p>
          <a:p>
            <a:endParaRPr lang="en-US" sz="800" dirty="0"/>
          </a:p>
          <a:p>
            <a:r>
              <a:rPr lang="en-US" sz="800" dirty="0"/>
              <a:t>The roadway will be restriped including new crosswalks and bike lanes and new signs will be installed.</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8</a:t>
            </a:fld>
            <a:endParaRPr lang="en-US" dirty="0"/>
          </a:p>
        </p:txBody>
      </p:sp>
    </p:spTree>
    <p:extLst>
      <p:ext uri="{BB962C8B-B14F-4D97-AF65-F5344CB8AC3E}">
        <p14:creationId xmlns:p14="http://schemas.microsoft.com/office/powerpoint/2010/main" val="102185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This is my favorite part of the presentation where we get to talk about the proposed improvements along the corridor.  </a:t>
            </a:r>
          </a:p>
          <a:p>
            <a:r>
              <a:rPr lang="en-US" sz="800" dirty="0" err="1"/>
              <a:t>MassDOT</a:t>
            </a:r>
            <a:r>
              <a:rPr lang="en-US" sz="800" dirty="0"/>
              <a:t> has a healthy transportation directive to ensure that all </a:t>
            </a:r>
            <a:r>
              <a:rPr lang="en-US" sz="800" dirty="0" err="1"/>
              <a:t>MassDOT</a:t>
            </a:r>
            <a:r>
              <a:rPr lang="en-US" sz="800" dirty="0"/>
              <a:t> projects are designed and implemented in a way that all users have access to safe and comfortable healthy transportation options including walking, bicycling and taking transit.  Roadways need to meet the needs of all users.  </a:t>
            </a:r>
          </a:p>
          <a:p>
            <a:r>
              <a:rPr lang="en-US" sz="800" dirty="0"/>
              <a:t> </a:t>
            </a:r>
          </a:p>
          <a:p>
            <a:r>
              <a:rPr lang="en-US" sz="800" dirty="0"/>
              <a:t>Since the City of Lawrence will be seeking state and federal funding to construct the proposed improvements the project will need to meet </a:t>
            </a:r>
            <a:r>
              <a:rPr lang="en-US" sz="800" dirty="0" err="1"/>
              <a:t>MassDOT</a:t>
            </a:r>
            <a:r>
              <a:rPr lang="en-US" sz="800" dirty="0"/>
              <a:t> and federal standards.  </a:t>
            </a:r>
          </a:p>
          <a:p>
            <a:r>
              <a:rPr lang="en-US" sz="800" dirty="0"/>
              <a:t>Adhering to </a:t>
            </a:r>
            <a:r>
              <a:rPr lang="en-US" sz="800" dirty="0" err="1"/>
              <a:t>MassDOT’s</a:t>
            </a:r>
            <a:r>
              <a:rPr lang="en-US" sz="800" dirty="0"/>
              <a:t> policies and guidelines we want to strive to design the project to meet the needs of all users which you will see in the proposed improvements presented in these slides.</a:t>
            </a:r>
          </a:p>
          <a:p>
            <a:r>
              <a:rPr lang="en-US" sz="800" dirty="0"/>
              <a:t> </a:t>
            </a:r>
          </a:p>
          <a:p>
            <a:r>
              <a:rPr lang="en-US" sz="800" dirty="0"/>
              <a:t>Amesbury Street will be converted from One-way to Two-way travel which will improve access to commercial properties along the corridor.</a:t>
            </a:r>
          </a:p>
          <a:p>
            <a:r>
              <a:rPr lang="en-US" sz="800" dirty="0"/>
              <a:t>Bicycle lanes will be provided along both sides of Amesbury Street.</a:t>
            </a:r>
          </a:p>
          <a:p>
            <a:endParaRPr lang="en-US" sz="800" dirty="0"/>
          </a:p>
          <a:p>
            <a:r>
              <a:rPr lang="en-US" sz="800" dirty="0"/>
              <a:t>Pavement Restoration – repave Amesbury Street throughout the project limits in areas where the pavement is in poor condition we may need to replace the entire roadway material including the gravel subbase.  During the preliminary design we will test the existing roadway to and make recommendations.</a:t>
            </a:r>
          </a:p>
          <a:p>
            <a:endParaRPr lang="en-US" sz="800" dirty="0"/>
          </a:p>
          <a:p>
            <a:r>
              <a:rPr lang="en-US" sz="800" dirty="0"/>
              <a:t>Sidewalks that are in poor shape or do not meet current standards will be reconstructed and replaced with new sidewalk.</a:t>
            </a:r>
          </a:p>
          <a:p>
            <a:endParaRPr lang="en-US" sz="800" dirty="0"/>
          </a:p>
          <a:p>
            <a:r>
              <a:rPr lang="en-US" sz="800" dirty="0"/>
              <a:t>Existing traffic signals at the intersection of Canal Street and Essex Street will be upgraded with new traffic signals. </a:t>
            </a:r>
          </a:p>
          <a:p>
            <a:endParaRPr lang="en-US" sz="800" dirty="0"/>
          </a:p>
          <a:p>
            <a:r>
              <a:rPr lang="en-US" sz="800" dirty="0"/>
              <a:t>The roadway will be restriped including new crosswalks and bike lanes and new signs will be installed.</a:t>
            </a:r>
          </a:p>
          <a:p>
            <a:endParaRPr lang="en-US" dirty="0"/>
          </a:p>
        </p:txBody>
      </p:sp>
      <p:sp>
        <p:nvSpPr>
          <p:cNvPr id="4" name="Slide Number Placeholder 3"/>
          <p:cNvSpPr>
            <a:spLocks noGrp="1"/>
          </p:cNvSpPr>
          <p:nvPr>
            <p:ph type="sldNum" sz="quarter" idx="5"/>
          </p:nvPr>
        </p:nvSpPr>
        <p:spPr/>
        <p:txBody>
          <a:bodyPr/>
          <a:lstStyle/>
          <a:p>
            <a:fld id="{A46DB89E-83AE-456C-B4EA-7A87D73EE38E}" type="slidenum">
              <a:rPr lang="en-US" smtClean="0"/>
              <a:t>9</a:t>
            </a:fld>
            <a:endParaRPr lang="en-US" dirty="0"/>
          </a:p>
        </p:txBody>
      </p:sp>
    </p:spTree>
    <p:extLst>
      <p:ext uri="{BB962C8B-B14F-4D97-AF65-F5344CB8AC3E}">
        <p14:creationId xmlns:p14="http://schemas.microsoft.com/office/powerpoint/2010/main" val="266687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07CCAFB-94AB-433C-8D1F-F11F0C8B7A21}"/>
              </a:ext>
            </a:extLst>
          </p:cNvPr>
          <p:cNvSpPr>
            <a:spLocks noGrp="1"/>
          </p:cNvSpPr>
          <p:nvPr>
            <p:ph type="subTitle" idx="1"/>
          </p:nvPr>
        </p:nvSpPr>
        <p:spPr>
          <a:xfrm>
            <a:off x="1524000" y="3602038"/>
            <a:ext cx="9144000" cy="1655762"/>
          </a:xfrm>
        </p:spPr>
        <p:txBody>
          <a:bodyPr/>
          <a:lstStyle>
            <a:lvl1pPr marL="0" indent="0" algn="ctr">
              <a:buNone/>
              <a:defRPr sz="2400" b="1">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F4E7F31-A0AB-475E-A33F-CA64482A6E3C}"/>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5" name="Footer Placeholder 4">
            <a:extLst>
              <a:ext uri="{FF2B5EF4-FFF2-40B4-BE49-F238E27FC236}">
                <a16:creationId xmlns:a16="http://schemas.microsoft.com/office/drawing/2014/main" id="{00C513D5-4226-420C-8EEF-943C5FB1E9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B2C970-3498-4E22-8477-C2A28169C466}"/>
              </a:ext>
            </a:extLst>
          </p:cNvPr>
          <p:cNvSpPr>
            <a:spLocks noGrp="1"/>
          </p:cNvSpPr>
          <p:nvPr>
            <p:ph type="sldNum" sz="quarter" idx="12"/>
          </p:nvPr>
        </p:nvSpPr>
        <p:spPr/>
        <p:txBody>
          <a:bodyPr/>
          <a:lstStyle/>
          <a:p>
            <a:fld id="{FF8B72EE-6287-4ACB-B2EC-4CE0EC846E1E}" type="slidenum">
              <a:rPr lang="en-US" smtClean="0"/>
              <a:t>‹#›</a:t>
            </a:fld>
            <a:endParaRPr lang="en-US" dirty="0"/>
          </a:p>
        </p:txBody>
      </p:sp>
      <p:sp>
        <p:nvSpPr>
          <p:cNvPr id="2" name="Title 1">
            <a:extLst>
              <a:ext uri="{FF2B5EF4-FFF2-40B4-BE49-F238E27FC236}">
                <a16:creationId xmlns:a16="http://schemas.microsoft.com/office/drawing/2014/main" id="{1857FF51-C035-4316-A936-233D1B784966}"/>
              </a:ext>
            </a:extLst>
          </p:cNvPr>
          <p:cNvSpPr>
            <a:spLocks noGrp="1"/>
          </p:cNvSpPr>
          <p:nvPr>
            <p:ph type="ctrTitle"/>
          </p:nvPr>
        </p:nvSpPr>
        <p:spPr>
          <a:xfrm>
            <a:off x="1524000" y="1595535"/>
            <a:ext cx="9144000" cy="1914428"/>
          </a:xfrm>
        </p:spPr>
        <p:txBody>
          <a:bodyPr anchor="t" anchorCtr="0">
            <a:normAutofit/>
          </a:bodyPr>
          <a:lstStyle>
            <a:lvl1pPr algn="ctr">
              <a:defRPr sz="48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28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62C2-DC8D-4191-A13B-A3FC1D72F2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57A69E-49F9-472E-8352-18DD576AA9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B991F-29E1-4F07-8C23-8452512F364B}"/>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5" name="Footer Placeholder 4">
            <a:extLst>
              <a:ext uri="{FF2B5EF4-FFF2-40B4-BE49-F238E27FC236}">
                <a16:creationId xmlns:a16="http://schemas.microsoft.com/office/drawing/2014/main" id="{29902206-ABF7-43BE-BC07-4A153503A1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3DE9F5-618B-48FB-AA2A-6D3D38618B7E}"/>
              </a:ext>
            </a:extLst>
          </p:cNvPr>
          <p:cNvSpPr>
            <a:spLocks noGrp="1"/>
          </p:cNvSpPr>
          <p:nvPr>
            <p:ph type="sldNum" sz="quarter" idx="12"/>
          </p:nvPr>
        </p:nvSpPr>
        <p:spPr/>
        <p:txBody>
          <a:bodyPr/>
          <a:lstStyle/>
          <a:p>
            <a:fld id="{FF8B72EE-6287-4ACB-B2EC-4CE0EC846E1E}" type="slidenum">
              <a:rPr lang="en-US" smtClean="0"/>
              <a:t>‹#›</a:t>
            </a:fld>
            <a:endParaRPr lang="en-US" dirty="0"/>
          </a:p>
        </p:txBody>
      </p:sp>
    </p:spTree>
    <p:extLst>
      <p:ext uri="{BB962C8B-B14F-4D97-AF65-F5344CB8AC3E}">
        <p14:creationId xmlns:p14="http://schemas.microsoft.com/office/powerpoint/2010/main" val="272400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64BA2-5461-449F-980A-85EA43CFA1C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05E371-DA66-4CDF-8EDC-2EDA5B04E200}"/>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B0A15-4E89-448F-AB54-986500AAA538}"/>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5" name="Footer Placeholder 4">
            <a:extLst>
              <a:ext uri="{FF2B5EF4-FFF2-40B4-BE49-F238E27FC236}">
                <a16:creationId xmlns:a16="http://schemas.microsoft.com/office/drawing/2014/main" id="{337DD1CA-02D3-49BD-9BAB-D535C6E468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D7D3E6-C599-48AF-953D-5D766D296A51}"/>
              </a:ext>
            </a:extLst>
          </p:cNvPr>
          <p:cNvSpPr>
            <a:spLocks noGrp="1"/>
          </p:cNvSpPr>
          <p:nvPr>
            <p:ph type="sldNum" sz="quarter" idx="12"/>
          </p:nvPr>
        </p:nvSpPr>
        <p:spPr/>
        <p:txBody>
          <a:bodyPr/>
          <a:lstStyle/>
          <a:p>
            <a:fld id="{FF8B72EE-6287-4ACB-B2EC-4CE0EC846E1E}" type="slidenum">
              <a:rPr lang="en-US" smtClean="0"/>
              <a:t>‹#›</a:t>
            </a:fld>
            <a:endParaRPr lang="en-US" dirty="0"/>
          </a:p>
        </p:txBody>
      </p:sp>
    </p:spTree>
    <p:extLst>
      <p:ext uri="{BB962C8B-B14F-4D97-AF65-F5344CB8AC3E}">
        <p14:creationId xmlns:p14="http://schemas.microsoft.com/office/powerpoint/2010/main" val="16552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D3CA-80F9-47D0-B472-224E74222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F1BE56-C3F8-498A-BE1B-04F60ABC3F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0B31A-878F-4CB2-A999-984429C9A679}"/>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5" name="Footer Placeholder 4">
            <a:extLst>
              <a:ext uri="{FF2B5EF4-FFF2-40B4-BE49-F238E27FC236}">
                <a16:creationId xmlns:a16="http://schemas.microsoft.com/office/drawing/2014/main" id="{6592A68C-946B-4E49-B9FE-2FEAD23DD8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B6BE32-849F-4B4D-8A4E-C2FB1C269B7A}"/>
              </a:ext>
            </a:extLst>
          </p:cNvPr>
          <p:cNvSpPr>
            <a:spLocks noGrp="1"/>
          </p:cNvSpPr>
          <p:nvPr>
            <p:ph type="sldNum" sz="quarter" idx="12"/>
          </p:nvPr>
        </p:nvSpPr>
        <p:spPr/>
        <p:txBody>
          <a:bodyPr/>
          <a:lstStyle/>
          <a:p>
            <a:fld id="{FF8B72EE-6287-4ACB-B2EC-4CE0EC846E1E}" type="slidenum">
              <a:rPr lang="en-US" smtClean="0"/>
              <a:t>‹#›</a:t>
            </a:fld>
            <a:endParaRPr lang="en-US" dirty="0"/>
          </a:p>
        </p:txBody>
      </p:sp>
      <p:pic>
        <p:nvPicPr>
          <p:cNvPr id="7" name="Picture 6">
            <a:extLst>
              <a:ext uri="{FF2B5EF4-FFF2-40B4-BE49-F238E27FC236}">
                <a16:creationId xmlns:a16="http://schemas.microsoft.com/office/drawing/2014/main" id="{13D0E8BB-4F2B-448D-8D95-A9DB9FD93E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36" y="196930"/>
            <a:ext cx="1620269" cy="833358"/>
          </a:xfrm>
          <a:prstGeom prst="rect">
            <a:avLst/>
          </a:prstGeom>
        </p:spPr>
      </p:pic>
    </p:spTree>
    <p:extLst>
      <p:ext uri="{BB962C8B-B14F-4D97-AF65-F5344CB8AC3E}">
        <p14:creationId xmlns:p14="http://schemas.microsoft.com/office/powerpoint/2010/main" val="43843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3AAF-E308-4925-9FF3-FC7E6110E7EB}"/>
              </a:ext>
            </a:extLst>
          </p:cNvPr>
          <p:cNvSpPr>
            <a:spLocks noGrp="1"/>
          </p:cNvSpPr>
          <p:nvPr>
            <p:ph type="title"/>
          </p:nvPr>
        </p:nvSpPr>
        <p:spPr>
          <a:xfrm>
            <a:off x="831851" y="1138339"/>
            <a:ext cx="10515600" cy="746449"/>
          </a:xfrm>
        </p:spPr>
        <p:txBody>
          <a:bodyPr anchor="t" anchorCtr="0">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2AD9A6E-1777-4C18-AB1B-B89C66A38770}"/>
              </a:ext>
            </a:extLst>
          </p:cNvPr>
          <p:cNvSpPr>
            <a:spLocks noGrp="1"/>
          </p:cNvSpPr>
          <p:nvPr>
            <p:ph type="body" idx="1"/>
          </p:nvPr>
        </p:nvSpPr>
        <p:spPr>
          <a:xfrm>
            <a:off x="831851" y="2080731"/>
            <a:ext cx="10515600" cy="4008923"/>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1B39E6A7-0AEE-4BE3-9BED-DFA570FEAAA6}"/>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5" name="Footer Placeholder 4">
            <a:extLst>
              <a:ext uri="{FF2B5EF4-FFF2-40B4-BE49-F238E27FC236}">
                <a16:creationId xmlns:a16="http://schemas.microsoft.com/office/drawing/2014/main" id="{BD260D86-3542-413C-99B3-5BAFA25446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A110B-F502-427F-85A5-DEB662DE413E}"/>
              </a:ext>
            </a:extLst>
          </p:cNvPr>
          <p:cNvSpPr>
            <a:spLocks noGrp="1"/>
          </p:cNvSpPr>
          <p:nvPr>
            <p:ph type="sldNum" sz="quarter" idx="12"/>
          </p:nvPr>
        </p:nvSpPr>
        <p:spPr/>
        <p:txBody>
          <a:bodyPr/>
          <a:lstStyle/>
          <a:p>
            <a:fld id="{FF8B72EE-6287-4ACB-B2EC-4CE0EC846E1E}" type="slidenum">
              <a:rPr lang="en-US" smtClean="0"/>
              <a:t>‹#›</a:t>
            </a:fld>
            <a:endParaRPr lang="en-US" dirty="0"/>
          </a:p>
        </p:txBody>
      </p:sp>
      <p:pic>
        <p:nvPicPr>
          <p:cNvPr id="7" name="Picture 6">
            <a:extLst>
              <a:ext uri="{FF2B5EF4-FFF2-40B4-BE49-F238E27FC236}">
                <a16:creationId xmlns:a16="http://schemas.microsoft.com/office/drawing/2014/main" id="{CFFA474E-7D21-4121-AAB5-F430824BF4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36" y="196930"/>
            <a:ext cx="1620269" cy="833358"/>
          </a:xfrm>
          <a:prstGeom prst="rect">
            <a:avLst/>
          </a:prstGeom>
        </p:spPr>
      </p:pic>
    </p:spTree>
    <p:extLst>
      <p:ext uri="{BB962C8B-B14F-4D97-AF65-F5344CB8AC3E}">
        <p14:creationId xmlns:p14="http://schemas.microsoft.com/office/powerpoint/2010/main" val="208380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FF1C-0554-4CCD-B385-AB42C7E0C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0FB3C-5FAA-4144-AE61-335CFCE7B0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600710-E4E3-4A3A-B7C0-67073CF85D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CB95EA-E202-4FCD-81D2-905854B3E62B}"/>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6" name="Footer Placeholder 5">
            <a:extLst>
              <a:ext uri="{FF2B5EF4-FFF2-40B4-BE49-F238E27FC236}">
                <a16:creationId xmlns:a16="http://schemas.microsoft.com/office/drawing/2014/main" id="{31B3412F-D6F8-4849-AADD-E0E1574B32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2B0A9A-6599-4B42-B951-8E8522B5A964}"/>
              </a:ext>
            </a:extLst>
          </p:cNvPr>
          <p:cNvSpPr>
            <a:spLocks noGrp="1"/>
          </p:cNvSpPr>
          <p:nvPr>
            <p:ph type="sldNum" sz="quarter" idx="12"/>
          </p:nvPr>
        </p:nvSpPr>
        <p:spPr/>
        <p:txBody>
          <a:bodyPr/>
          <a:lstStyle/>
          <a:p>
            <a:fld id="{FF8B72EE-6287-4ACB-B2EC-4CE0EC846E1E}" type="slidenum">
              <a:rPr lang="en-US" smtClean="0"/>
              <a:t>‹#›</a:t>
            </a:fld>
            <a:endParaRPr lang="en-US" dirty="0"/>
          </a:p>
        </p:txBody>
      </p:sp>
      <p:pic>
        <p:nvPicPr>
          <p:cNvPr id="8" name="Picture 7">
            <a:extLst>
              <a:ext uri="{FF2B5EF4-FFF2-40B4-BE49-F238E27FC236}">
                <a16:creationId xmlns:a16="http://schemas.microsoft.com/office/drawing/2014/main" id="{4D72FBD9-5ED7-4A67-A8A5-3668E65DA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36" y="196930"/>
            <a:ext cx="1620269" cy="833358"/>
          </a:xfrm>
          <a:prstGeom prst="rect">
            <a:avLst/>
          </a:prstGeom>
        </p:spPr>
      </p:pic>
    </p:spTree>
    <p:extLst>
      <p:ext uri="{BB962C8B-B14F-4D97-AF65-F5344CB8AC3E}">
        <p14:creationId xmlns:p14="http://schemas.microsoft.com/office/powerpoint/2010/main" val="81835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61CD7-D824-4BC8-B394-06CD3BEA1318}"/>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C55D5A-D818-448D-A595-E26E2BA8106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1A14CF-CFB1-4CF8-A9F0-C30408C6CE5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168CDB-2D67-46BF-A54A-997FEC91254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1E2A22-D08F-4502-A62D-259A4504B870}"/>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F2F1A-A315-4361-93C5-29F35DDD8F27}"/>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8" name="Footer Placeholder 7">
            <a:extLst>
              <a:ext uri="{FF2B5EF4-FFF2-40B4-BE49-F238E27FC236}">
                <a16:creationId xmlns:a16="http://schemas.microsoft.com/office/drawing/2014/main" id="{FF432221-DA5A-4BB1-A8C9-26B85490D7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1F0CA4-E207-49A1-BDFD-3C15B8E502D0}"/>
              </a:ext>
            </a:extLst>
          </p:cNvPr>
          <p:cNvSpPr>
            <a:spLocks noGrp="1"/>
          </p:cNvSpPr>
          <p:nvPr>
            <p:ph type="sldNum" sz="quarter" idx="12"/>
          </p:nvPr>
        </p:nvSpPr>
        <p:spPr/>
        <p:txBody>
          <a:bodyPr/>
          <a:lstStyle/>
          <a:p>
            <a:fld id="{FF8B72EE-6287-4ACB-B2EC-4CE0EC846E1E}" type="slidenum">
              <a:rPr lang="en-US" smtClean="0"/>
              <a:t>‹#›</a:t>
            </a:fld>
            <a:endParaRPr lang="en-US" dirty="0"/>
          </a:p>
        </p:txBody>
      </p:sp>
      <p:pic>
        <p:nvPicPr>
          <p:cNvPr id="10" name="Picture 9">
            <a:extLst>
              <a:ext uri="{FF2B5EF4-FFF2-40B4-BE49-F238E27FC236}">
                <a16:creationId xmlns:a16="http://schemas.microsoft.com/office/drawing/2014/main" id="{32B42D90-F947-4ABA-B8FC-768F8310D1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36" y="196930"/>
            <a:ext cx="1620269" cy="833358"/>
          </a:xfrm>
          <a:prstGeom prst="rect">
            <a:avLst/>
          </a:prstGeom>
        </p:spPr>
      </p:pic>
    </p:spTree>
    <p:extLst>
      <p:ext uri="{BB962C8B-B14F-4D97-AF65-F5344CB8AC3E}">
        <p14:creationId xmlns:p14="http://schemas.microsoft.com/office/powerpoint/2010/main" val="388550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D128-E65B-42B5-A76D-5EA13C47493D}"/>
              </a:ext>
            </a:extLst>
          </p:cNvPr>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4BC3009B-57CF-47C1-A1F4-C6223BD5C53F}"/>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4" name="Footer Placeholder 3">
            <a:extLst>
              <a:ext uri="{FF2B5EF4-FFF2-40B4-BE49-F238E27FC236}">
                <a16:creationId xmlns:a16="http://schemas.microsoft.com/office/drawing/2014/main" id="{D1FB892F-A6DC-4B86-8972-4D586E241A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2D1582-FD53-4D28-9991-2C3B37ECF000}"/>
              </a:ext>
            </a:extLst>
          </p:cNvPr>
          <p:cNvSpPr>
            <a:spLocks noGrp="1"/>
          </p:cNvSpPr>
          <p:nvPr>
            <p:ph type="sldNum" sz="quarter" idx="12"/>
          </p:nvPr>
        </p:nvSpPr>
        <p:spPr/>
        <p:txBody>
          <a:bodyPr/>
          <a:lstStyle/>
          <a:p>
            <a:fld id="{FF8B72EE-6287-4ACB-B2EC-4CE0EC846E1E}" type="slidenum">
              <a:rPr lang="en-US" smtClean="0"/>
              <a:t>‹#›</a:t>
            </a:fld>
            <a:endParaRPr lang="en-US" dirty="0"/>
          </a:p>
        </p:txBody>
      </p:sp>
      <p:pic>
        <p:nvPicPr>
          <p:cNvPr id="6" name="Picture 5">
            <a:extLst>
              <a:ext uri="{FF2B5EF4-FFF2-40B4-BE49-F238E27FC236}">
                <a16:creationId xmlns:a16="http://schemas.microsoft.com/office/drawing/2014/main" id="{D3CD7D82-D4B9-4C6D-8C42-E6D0E91E31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636" y="196930"/>
            <a:ext cx="1620269" cy="833358"/>
          </a:xfrm>
          <a:prstGeom prst="rect">
            <a:avLst/>
          </a:prstGeom>
        </p:spPr>
      </p:pic>
    </p:spTree>
    <p:extLst>
      <p:ext uri="{BB962C8B-B14F-4D97-AF65-F5344CB8AC3E}">
        <p14:creationId xmlns:p14="http://schemas.microsoft.com/office/powerpoint/2010/main" val="107283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780D5-208C-4DDF-B16E-42C4B0B4A2D1}"/>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3" name="Footer Placeholder 2">
            <a:extLst>
              <a:ext uri="{FF2B5EF4-FFF2-40B4-BE49-F238E27FC236}">
                <a16:creationId xmlns:a16="http://schemas.microsoft.com/office/drawing/2014/main" id="{3A4015CC-1A4F-486C-98DF-63CB7B5327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EAD0C4-8EF0-4159-828A-9894E7326C9D}"/>
              </a:ext>
            </a:extLst>
          </p:cNvPr>
          <p:cNvSpPr>
            <a:spLocks noGrp="1"/>
          </p:cNvSpPr>
          <p:nvPr>
            <p:ph type="sldNum" sz="quarter" idx="12"/>
          </p:nvPr>
        </p:nvSpPr>
        <p:spPr/>
        <p:txBody>
          <a:bodyPr/>
          <a:lstStyle/>
          <a:p>
            <a:fld id="{FF8B72EE-6287-4ACB-B2EC-4CE0EC846E1E}" type="slidenum">
              <a:rPr lang="en-US" smtClean="0"/>
              <a:t>‹#›</a:t>
            </a:fld>
            <a:endParaRPr lang="en-US" dirty="0"/>
          </a:p>
        </p:txBody>
      </p:sp>
    </p:spTree>
    <p:extLst>
      <p:ext uri="{BB962C8B-B14F-4D97-AF65-F5344CB8AC3E}">
        <p14:creationId xmlns:p14="http://schemas.microsoft.com/office/powerpoint/2010/main" val="385007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DC44-0456-4D26-BD1B-541C71D9E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78543-7838-4CE7-AE61-7D88DDB5D603}"/>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6933A9-E109-4BC6-8AF5-EDCE29BA44D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A287DB-591E-4709-884D-31EC049564D5}"/>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6" name="Footer Placeholder 5">
            <a:extLst>
              <a:ext uri="{FF2B5EF4-FFF2-40B4-BE49-F238E27FC236}">
                <a16:creationId xmlns:a16="http://schemas.microsoft.com/office/drawing/2014/main" id="{EDCCD7D3-D8A5-4EEB-887F-62A9B528B5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35FA7B-3945-400D-B7A1-D98E963BF817}"/>
              </a:ext>
            </a:extLst>
          </p:cNvPr>
          <p:cNvSpPr>
            <a:spLocks noGrp="1"/>
          </p:cNvSpPr>
          <p:nvPr>
            <p:ph type="sldNum" sz="quarter" idx="12"/>
          </p:nvPr>
        </p:nvSpPr>
        <p:spPr/>
        <p:txBody>
          <a:bodyPr/>
          <a:lstStyle/>
          <a:p>
            <a:fld id="{FF8B72EE-6287-4ACB-B2EC-4CE0EC846E1E}" type="slidenum">
              <a:rPr lang="en-US" smtClean="0"/>
              <a:t>‹#›</a:t>
            </a:fld>
            <a:endParaRPr lang="en-US" dirty="0"/>
          </a:p>
        </p:txBody>
      </p:sp>
    </p:spTree>
    <p:extLst>
      <p:ext uri="{BB962C8B-B14F-4D97-AF65-F5344CB8AC3E}">
        <p14:creationId xmlns:p14="http://schemas.microsoft.com/office/powerpoint/2010/main" val="212286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C38D-07F0-49E2-A3AD-E7A68EF6C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E9436-D8D6-4F31-B5BF-B36F9E46DE3E}"/>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B1E8B705-B793-4B76-8A72-2A78EECB3A3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981A4E-15DB-40D1-B950-CB1B2F4E12DE}"/>
              </a:ext>
            </a:extLst>
          </p:cNvPr>
          <p:cNvSpPr>
            <a:spLocks noGrp="1"/>
          </p:cNvSpPr>
          <p:nvPr>
            <p:ph type="dt" sz="half" idx="10"/>
          </p:nvPr>
        </p:nvSpPr>
        <p:spPr/>
        <p:txBody>
          <a:bodyPr/>
          <a:lstStyle/>
          <a:p>
            <a:fld id="{BF9C07FC-BA14-4932-9479-ABBAF3362B68}" type="datetimeFigureOut">
              <a:rPr lang="en-US" smtClean="0"/>
              <a:t>5/17/2021</a:t>
            </a:fld>
            <a:endParaRPr lang="en-US" dirty="0"/>
          </a:p>
        </p:txBody>
      </p:sp>
      <p:sp>
        <p:nvSpPr>
          <p:cNvPr id="6" name="Footer Placeholder 5">
            <a:extLst>
              <a:ext uri="{FF2B5EF4-FFF2-40B4-BE49-F238E27FC236}">
                <a16:creationId xmlns:a16="http://schemas.microsoft.com/office/drawing/2014/main" id="{9C606C60-CFD7-4C6A-B0BA-40E05D7595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B94D4E-C909-4B98-9BF1-192F1DA7CF89}"/>
              </a:ext>
            </a:extLst>
          </p:cNvPr>
          <p:cNvSpPr>
            <a:spLocks noGrp="1"/>
          </p:cNvSpPr>
          <p:nvPr>
            <p:ph type="sldNum" sz="quarter" idx="12"/>
          </p:nvPr>
        </p:nvSpPr>
        <p:spPr/>
        <p:txBody>
          <a:bodyPr/>
          <a:lstStyle/>
          <a:p>
            <a:fld id="{FF8B72EE-6287-4ACB-B2EC-4CE0EC846E1E}" type="slidenum">
              <a:rPr lang="en-US" smtClean="0"/>
              <a:t>‹#›</a:t>
            </a:fld>
            <a:endParaRPr lang="en-US" dirty="0"/>
          </a:p>
        </p:txBody>
      </p:sp>
    </p:spTree>
    <p:extLst>
      <p:ext uri="{BB962C8B-B14F-4D97-AF65-F5344CB8AC3E}">
        <p14:creationId xmlns:p14="http://schemas.microsoft.com/office/powerpoint/2010/main" val="359485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6DB6"/>
            </a:gs>
            <a:gs pos="55000">
              <a:srgbClr val="195E9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8DA395-F65F-4C3D-926A-CB3D0C6ECDF4}"/>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C07FC-BA14-4932-9479-ABBAF3362B68}" type="datetimeFigureOut">
              <a:rPr lang="en-US" smtClean="0"/>
              <a:t>5/17/2021</a:t>
            </a:fld>
            <a:endParaRPr lang="en-US" dirty="0"/>
          </a:p>
        </p:txBody>
      </p:sp>
      <p:sp>
        <p:nvSpPr>
          <p:cNvPr id="5" name="Footer Placeholder 4">
            <a:extLst>
              <a:ext uri="{FF2B5EF4-FFF2-40B4-BE49-F238E27FC236}">
                <a16:creationId xmlns:a16="http://schemas.microsoft.com/office/drawing/2014/main" id="{FB63FD38-6FE3-4B46-A66E-E6D01802E028}"/>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270D9E7-6A00-40F4-93CA-265C9431EBE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B72EE-6287-4ACB-B2EC-4CE0EC846E1E}" type="slidenum">
              <a:rPr lang="en-US" smtClean="0"/>
              <a:t>‹#›</a:t>
            </a:fld>
            <a:endParaRPr lang="en-US" dirty="0"/>
          </a:p>
        </p:txBody>
      </p:sp>
      <p:sp>
        <p:nvSpPr>
          <p:cNvPr id="7" name="Freeform: Shape 6">
            <a:extLst>
              <a:ext uri="{FF2B5EF4-FFF2-40B4-BE49-F238E27FC236}">
                <a16:creationId xmlns:a16="http://schemas.microsoft.com/office/drawing/2014/main" id="{D26AF4BC-A998-43E7-AC0F-191A768A92F1}"/>
              </a:ext>
            </a:extLst>
          </p:cNvPr>
          <p:cNvSpPr/>
          <p:nvPr userDrawn="1"/>
        </p:nvSpPr>
        <p:spPr>
          <a:xfrm>
            <a:off x="3" y="-9332"/>
            <a:ext cx="12191999" cy="6858001"/>
          </a:xfrm>
          <a:custGeom>
            <a:avLst/>
            <a:gdLst>
              <a:gd name="connsiteX0" fmla="*/ 18661 w 6092890"/>
              <a:gd name="connsiteY0" fmla="*/ 6167534 h 6223518"/>
              <a:gd name="connsiteX1" fmla="*/ 1390261 w 6092890"/>
              <a:gd name="connsiteY1" fmla="*/ 2258008 h 6223518"/>
              <a:gd name="connsiteX2" fmla="*/ 4945225 w 6092890"/>
              <a:gd name="connsiteY2" fmla="*/ 0 h 6223518"/>
              <a:gd name="connsiteX3" fmla="*/ 6092890 w 6092890"/>
              <a:gd name="connsiteY3" fmla="*/ 37322 h 6223518"/>
              <a:gd name="connsiteX4" fmla="*/ 3984171 w 6092890"/>
              <a:gd name="connsiteY4" fmla="*/ 3564293 h 6223518"/>
              <a:gd name="connsiteX5" fmla="*/ 3657600 w 6092890"/>
              <a:gd name="connsiteY5" fmla="*/ 6158204 h 6223518"/>
              <a:gd name="connsiteX6" fmla="*/ 0 w 6092890"/>
              <a:gd name="connsiteY6" fmla="*/ 6223518 h 6223518"/>
              <a:gd name="connsiteX7" fmla="*/ 0 w 6092890"/>
              <a:gd name="connsiteY7" fmla="*/ 6223518 h 6223518"/>
              <a:gd name="connsiteX0" fmla="*/ 18661 w 6092890"/>
              <a:gd name="connsiteY0" fmla="*/ 6167534 h 6223518"/>
              <a:gd name="connsiteX1" fmla="*/ 1390261 w 6092890"/>
              <a:gd name="connsiteY1" fmla="*/ 2258008 h 6223518"/>
              <a:gd name="connsiteX2" fmla="*/ 4945225 w 6092890"/>
              <a:gd name="connsiteY2" fmla="*/ 0 h 6223518"/>
              <a:gd name="connsiteX3" fmla="*/ 6092890 w 6092890"/>
              <a:gd name="connsiteY3" fmla="*/ 37322 h 6223518"/>
              <a:gd name="connsiteX4" fmla="*/ 3984171 w 6092890"/>
              <a:gd name="connsiteY4" fmla="*/ 3564293 h 6223518"/>
              <a:gd name="connsiteX5" fmla="*/ 3657600 w 6092890"/>
              <a:gd name="connsiteY5" fmla="*/ 6158204 h 6223518"/>
              <a:gd name="connsiteX6" fmla="*/ 0 w 6092890"/>
              <a:gd name="connsiteY6" fmla="*/ 6223518 h 6223518"/>
              <a:gd name="connsiteX7" fmla="*/ 0 w 6092890"/>
              <a:gd name="connsiteY7" fmla="*/ 6223518 h 6223518"/>
              <a:gd name="connsiteX0" fmla="*/ 18661 w 6092890"/>
              <a:gd name="connsiteY0" fmla="*/ 6167534 h 6223518"/>
              <a:gd name="connsiteX1" fmla="*/ 1390261 w 6092890"/>
              <a:gd name="connsiteY1" fmla="*/ 2258008 h 6223518"/>
              <a:gd name="connsiteX2" fmla="*/ 4945225 w 6092890"/>
              <a:gd name="connsiteY2" fmla="*/ 0 h 6223518"/>
              <a:gd name="connsiteX3" fmla="*/ 6092890 w 6092890"/>
              <a:gd name="connsiteY3" fmla="*/ 37322 h 6223518"/>
              <a:gd name="connsiteX4" fmla="*/ 3984171 w 6092890"/>
              <a:gd name="connsiteY4" fmla="*/ 3564293 h 6223518"/>
              <a:gd name="connsiteX5" fmla="*/ 3657600 w 6092890"/>
              <a:gd name="connsiteY5" fmla="*/ 6158204 h 6223518"/>
              <a:gd name="connsiteX6" fmla="*/ 0 w 6092890"/>
              <a:gd name="connsiteY6" fmla="*/ 6223518 h 6223518"/>
              <a:gd name="connsiteX7" fmla="*/ 0 w 6092890"/>
              <a:gd name="connsiteY7" fmla="*/ 6223518 h 6223518"/>
              <a:gd name="connsiteX0" fmla="*/ 18661 w 6092890"/>
              <a:gd name="connsiteY0" fmla="*/ 6167534 h 6223518"/>
              <a:gd name="connsiteX1" fmla="*/ 1390261 w 6092890"/>
              <a:gd name="connsiteY1" fmla="*/ 2258008 h 6223518"/>
              <a:gd name="connsiteX2" fmla="*/ 4945225 w 6092890"/>
              <a:gd name="connsiteY2" fmla="*/ 0 h 6223518"/>
              <a:gd name="connsiteX3" fmla="*/ 6092890 w 6092890"/>
              <a:gd name="connsiteY3" fmla="*/ 37322 h 6223518"/>
              <a:gd name="connsiteX4" fmla="*/ 3984171 w 6092890"/>
              <a:gd name="connsiteY4" fmla="*/ 3564293 h 6223518"/>
              <a:gd name="connsiteX5" fmla="*/ 3657600 w 6092890"/>
              <a:gd name="connsiteY5" fmla="*/ 6158204 h 6223518"/>
              <a:gd name="connsiteX6" fmla="*/ 0 w 6092890"/>
              <a:gd name="connsiteY6" fmla="*/ 6223518 h 6223518"/>
              <a:gd name="connsiteX7" fmla="*/ 0 w 6092890"/>
              <a:gd name="connsiteY7" fmla="*/ 6223518 h 6223518"/>
              <a:gd name="connsiteX0" fmla="*/ 18661 w 6092890"/>
              <a:gd name="connsiteY0" fmla="*/ 6167534 h 6596743"/>
              <a:gd name="connsiteX1" fmla="*/ 1390261 w 6092890"/>
              <a:gd name="connsiteY1" fmla="*/ 2258008 h 6596743"/>
              <a:gd name="connsiteX2" fmla="*/ 4945225 w 6092890"/>
              <a:gd name="connsiteY2" fmla="*/ 0 h 6596743"/>
              <a:gd name="connsiteX3" fmla="*/ 6092890 w 6092890"/>
              <a:gd name="connsiteY3" fmla="*/ 37322 h 6596743"/>
              <a:gd name="connsiteX4" fmla="*/ 3984171 w 6092890"/>
              <a:gd name="connsiteY4" fmla="*/ 3564293 h 6596743"/>
              <a:gd name="connsiteX5" fmla="*/ 3722915 w 6092890"/>
              <a:gd name="connsiteY5" fmla="*/ 6596743 h 6596743"/>
              <a:gd name="connsiteX6" fmla="*/ 0 w 6092890"/>
              <a:gd name="connsiteY6" fmla="*/ 6223518 h 6596743"/>
              <a:gd name="connsiteX7" fmla="*/ 0 w 6092890"/>
              <a:gd name="connsiteY7" fmla="*/ 6223518 h 6596743"/>
              <a:gd name="connsiteX0" fmla="*/ 681134 w 6755363"/>
              <a:gd name="connsiteY0" fmla="*/ 6167534 h 6596743"/>
              <a:gd name="connsiteX1" fmla="*/ 2052734 w 6755363"/>
              <a:gd name="connsiteY1" fmla="*/ 2258008 h 6596743"/>
              <a:gd name="connsiteX2" fmla="*/ 5607698 w 6755363"/>
              <a:gd name="connsiteY2" fmla="*/ 0 h 6596743"/>
              <a:gd name="connsiteX3" fmla="*/ 6755363 w 6755363"/>
              <a:gd name="connsiteY3" fmla="*/ 37322 h 6596743"/>
              <a:gd name="connsiteX4" fmla="*/ 4646644 w 6755363"/>
              <a:gd name="connsiteY4" fmla="*/ 3564293 h 6596743"/>
              <a:gd name="connsiteX5" fmla="*/ 4385388 w 6755363"/>
              <a:gd name="connsiteY5" fmla="*/ 6596743 h 6596743"/>
              <a:gd name="connsiteX6" fmla="*/ 662473 w 6755363"/>
              <a:gd name="connsiteY6" fmla="*/ 6223518 h 6596743"/>
              <a:gd name="connsiteX7" fmla="*/ 0 w 6755363"/>
              <a:gd name="connsiteY7" fmla="*/ 5999583 h 6596743"/>
              <a:gd name="connsiteX0" fmla="*/ 18661 w 6092890"/>
              <a:gd name="connsiteY0" fmla="*/ 6167534 h 6596743"/>
              <a:gd name="connsiteX1" fmla="*/ 1390261 w 6092890"/>
              <a:gd name="connsiteY1" fmla="*/ 2258008 h 6596743"/>
              <a:gd name="connsiteX2" fmla="*/ 4945225 w 6092890"/>
              <a:gd name="connsiteY2" fmla="*/ 0 h 6596743"/>
              <a:gd name="connsiteX3" fmla="*/ 6092890 w 6092890"/>
              <a:gd name="connsiteY3" fmla="*/ 37322 h 6596743"/>
              <a:gd name="connsiteX4" fmla="*/ 3984171 w 6092890"/>
              <a:gd name="connsiteY4" fmla="*/ 3564293 h 6596743"/>
              <a:gd name="connsiteX5" fmla="*/ 3722915 w 6092890"/>
              <a:gd name="connsiteY5" fmla="*/ 6596743 h 6596743"/>
              <a:gd name="connsiteX6" fmla="*/ 0 w 6092890"/>
              <a:gd name="connsiteY6" fmla="*/ 6223518 h 6596743"/>
              <a:gd name="connsiteX0" fmla="*/ 177281 w 6251510"/>
              <a:gd name="connsiteY0" fmla="*/ 6167534 h 6596743"/>
              <a:gd name="connsiteX1" fmla="*/ 1548881 w 6251510"/>
              <a:gd name="connsiteY1" fmla="*/ 2258008 h 6596743"/>
              <a:gd name="connsiteX2" fmla="*/ 5103845 w 6251510"/>
              <a:gd name="connsiteY2" fmla="*/ 0 h 6596743"/>
              <a:gd name="connsiteX3" fmla="*/ 6251510 w 6251510"/>
              <a:gd name="connsiteY3" fmla="*/ 37322 h 6596743"/>
              <a:gd name="connsiteX4" fmla="*/ 4142791 w 6251510"/>
              <a:gd name="connsiteY4" fmla="*/ 3564293 h 6596743"/>
              <a:gd name="connsiteX5" fmla="*/ 3881535 w 6251510"/>
              <a:gd name="connsiteY5" fmla="*/ 6596743 h 6596743"/>
              <a:gd name="connsiteX6" fmla="*/ 0 w 6251510"/>
              <a:gd name="connsiteY6" fmla="*/ 6587411 h 6596743"/>
              <a:gd name="connsiteX0" fmla="*/ 9330 w 6251510"/>
              <a:gd name="connsiteY0" fmla="*/ 6568750 h 6596743"/>
              <a:gd name="connsiteX1" fmla="*/ 1548881 w 6251510"/>
              <a:gd name="connsiteY1" fmla="*/ 2258008 h 6596743"/>
              <a:gd name="connsiteX2" fmla="*/ 5103845 w 6251510"/>
              <a:gd name="connsiteY2" fmla="*/ 0 h 6596743"/>
              <a:gd name="connsiteX3" fmla="*/ 6251510 w 6251510"/>
              <a:gd name="connsiteY3" fmla="*/ 37322 h 6596743"/>
              <a:gd name="connsiteX4" fmla="*/ 4142791 w 6251510"/>
              <a:gd name="connsiteY4" fmla="*/ 3564293 h 6596743"/>
              <a:gd name="connsiteX5" fmla="*/ 3881535 w 6251510"/>
              <a:gd name="connsiteY5" fmla="*/ 6596743 h 6596743"/>
              <a:gd name="connsiteX6" fmla="*/ 0 w 6251510"/>
              <a:gd name="connsiteY6" fmla="*/ 6587411 h 6596743"/>
              <a:gd name="connsiteX0" fmla="*/ 9330 w 6251510"/>
              <a:gd name="connsiteY0" fmla="*/ 6568750 h 6596743"/>
              <a:gd name="connsiteX1" fmla="*/ 1548881 w 6251510"/>
              <a:gd name="connsiteY1" fmla="*/ 2258008 h 6596743"/>
              <a:gd name="connsiteX2" fmla="*/ 5103845 w 6251510"/>
              <a:gd name="connsiteY2" fmla="*/ 0 h 6596743"/>
              <a:gd name="connsiteX3" fmla="*/ 6251510 w 6251510"/>
              <a:gd name="connsiteY3" fmla="*/ 37322 h 6596743"/>
              <a:gd name="connsiteX4" fmla="*/ 4142791 w 6251510"/>
              <a:gd name="connsiteY4" fmla="*/ 3564293 h 6596743"/>
              <a:gd name="connsiteX5" fmla="*/ 3881535 w 6251510"/>
              <a:gd name="connsiteY5" fmla="*/ 6596743 h 6596743"/>
              <a:gd name="connsiteX6" fmla="*/ 0 w 6251510"/>
              <a:gd name="connsiteY6" fmla="*/ 6587411 h 6596743"/>
              <a:gd name="connsiteX0" fmla="*/ 9330 w 6251510"/>
              <a:gd name="connsiteY0" fmla="*/ 6820677 h 6848670"/>
              <a:gd name="connsiteX1" fmla="*/ 1548881 w 6251510"/>
              <a:gd name="connsiteY1" fmla="*/ 2509935 h 6848670"/>
              <a:gd name="connsiteX2" fmla="*/ 5141168 w 6251510"/>
              <a:gd name="connsiteY2" fmla="*/ 0 h 6848670"/>
              <a:gd name="connsiteX3" fmla="*/ 6251510 w 6251510"/>
              <a:gd name="connsiteY3" fmla="*/ 289249 h 6848670"/>
              <a:gd name="connsiteX4" fmla="*/ 4142791 w 6251510"/>
              <a:gd name="connsiteY4" fmla="*/ 3816220 h 6848670"/>
              <a:gd name="connsiteX5" fmla="*/ 3881535 w 6251510"/>
              <a:gd name="connsiteY5" fmla="*/ 6848670 h 6848670"/>
              <a:gd name="connsiteX6" fmla="*/ 0 w 6251510"/>
              <a:gd name="connsiteY6" fmla="*/ 6839338 h 6848670"/>
              <a:gd name="connsiteX0" fmla="*/ 9330 w 6578082"/>
              <a:gd name="connsiteY0" fmla="*/ 6820677 h 6848670"/>
              <a:gd name="connsiteX1" fmla="*/ 1548881 w 6578082"/>
              <a:gd name="connsiteY1" fmla="*/ 2509935 h 6848670"/>
              <a:gd name="connsiteX2" fmla="*/ 5141168 w 6578082"/>
              <a:gd name="connsiteY2" fmla="*/ 0 h 6848670"/>
              <a:gd name="connsiteX3" fmla="*/ 6578082 w 6578082"/>
              <a:gd name="connsiteY3" fmla="*/ 18661 h 6848670"/>
              <a:gd name="connsiteX4" fmla="*/ 4142791 w 6578082"/>
              <a:gd name="connsiteY4" fmla="*/ 3816220 h 6848670"/>
              <a:gd name="connsiteX5" fmla="*/ 3881535 w 6578082"/>
              <a:gd name="connsiteY5" fmla="*/ 6848670 h 6848670"/>
              <a:gd name="connsiteX6" fmla="*/ 0 w 6578082"/>
              <a:gd name="connsiteY6" fmla="*/ 6839338 h 6848670"/>
              <a:gd name="connsiteX0" fmla="*/ 9330 w 6578082"/>
              <a:gd name="connsiteY0" fmla="*/ 6820677 h 6848670"/>
              <a:gd name="connsiteX1" fmla="*/ 1548881 w 6578082"/>
              <a:gd name="connsiteY1" fmla="*/ 2509935 h 6848670"/>
              <a:gd name="connsiteX2" fmla="*/ 5141168 w 6578082"/>
              <a:gd name="connsiteY2" fmla="*/ 0 h 6848670"/>
              <a:gd name="connsiteX3" fmla="*/ 6578082 w 6578082"/>
              <a:gd name="connsiteY3" fmla="*/ 18661 h 6848670"/>
              <a:gd name="connsiteX4" fmla="*/ 4142791 w 6578082"/>
              <a:gd name="connsiteY4" fmla="*/ 3816220 h 6848670"/>
              <a:gd name="connsiteX5" fmla="*/ 3881535 w 6578082"/>
              <a:gd name="connsiteY5" fmla="*/ 6848670 h 6848670"/>
              <a:gd name="connsiteX6" fmla="*/ 0 w 6578082"/>
              <a:gd name="connsiteY6" fmla="*/ 6839338 h 6848670"/>
              <a:gd name="connsiteX0" fmla="*/ 9330 w 6578082"/>
              <a:gd name="connsiteY0" fmla="*/ 6820677 h 6848670"/>
              <a:gd name="connsiteX1" fmla="*/ 1548881 w 6578082"/>
              <a:gd name="connsiteY1" fmla="*/ 2509935 h 6848670"/>
              <a:gd name="connsiteX2" fmla="*/ 5141168 w 6578082"/>
              <a:gd name="connsiteY2" fmla="*/ 0 h 6848670"/>
              <a:gd name="connsiteX3" fmla="*/ 6578082 w 6578082"/>
              <a:gd name="connsiteY3" fmla="*/ 18661 h 6848670"/>
              <a:gd name="connsiteX4" fmla="*/ 4142791 w 6578082"/>
              <a:gd name="connsiteY4" fmla="*/ 3816220 h 6848670"/>
              <a:gd name="connsiteX5" fmla="*/ 3881535 w 6578082"/>
              <a:gd name="connsiteY5" fmla="*/ 6848670 h 6848670"/>
              <a:gd name="connsiteX6" fmla="*/ 0 w 6578082"/>
              <a:gd name="connsiteY6" fmla="*/ 6839338 h 6848670"/>
              <a:gd name="connsiteX0" fmla="*/ 9330 w 6584970"/>
              <a:gd name="connsiteY0" fmla="*/ 6830008 h 6858001"/>
              <a:gd name="connsiteX1" fmla="*/ 1548881 w 6584970"/>
              <a:gd name="connsiteY1" fmla="*/ 2519266 h 6858001"/>
              <a:gd name="connsiteX2" fmla="*/ 5141168 w 6584970"/>
              <a:gd name="connsiteY2" fmla="*/ 9331 h 6858001"/>
              <a:gd name="connsiteX3" fmla="*/ 6584970 w 6584970"/>
              <a:gd name="connsiteY3" fmla="*/ 0 h 6858001"/>
              <a:gd name="connsiteX4" fmla="*/ 4142791 w 6584970"/>
              <a:gd name="connsiteY4" fmla="*/ 3825551 h 6858001"/>
              <a:gd name="connsiteX5" fmla="*/ 3881535 w 6584970"/>
              <a:gd name="connsiteY5" fmla="*/ 6858001 h 6858001"/>
              <a:gd name="connsiteX6" fmla="*/ 0 w 6584970"/>
              <a:gd name="connsiteY6" fmla="*/ 6848669 h 6858001"/>
              <a:gd name="connsiteX0" fmla="*/ 9330 w 6584970"/>
              <a:gd name="connsiteY0" fmla="*/ 6830008 h 6858001"/>
              <a:gd name="connsiteX1" fmla="*/ 1548881 w 6584970"/>
              <a:gd name="connsiteY1" fmla="*/ 2519266 h 6858001"/>
              <a:gd name="connsiteX2" fmla="*/ 5141168 w 6584970"/>
              <a:gd name="connsiteY2" fmla="*/ 9331 h 6858001"/>
              <a:gd name="connsiteX3" fmla="*/ 6584970 w 6584970"/>
              <a:gd name="connsiteY3" fmla="*/ 0 h 6858001"/>
              <a:gd name="connsiteX4" fmla="*/ 4142791 w 6584970"/>
              <a:gd name="connsiteY4" fmla="*/ 3825551 h 6858001"/>
              <a:gd name="connsiteX5" fmla="*/ 3881535 w 6584970"/>
              <a:gd name="connsiteY5" fmla="*/ 6858001 h 6858001"/>
              <a:gd name="connsiteX6" fmla="*/ 0 w 6584970"/>
              <a:gd name="connsiteY6" fmla="*/ 6848669 h 6858001"/>
              <a:gd name="connsiteX0" fmla="*/ 9330 w 6584970"/>
              <a:gd name="connsiteY0" fmla="*/ 6830008 h 6858001"/>
              <a:gd name="connsiteX1" fmla="*/ 2002438 w 6584970"/>
              <a:gd name="connsiteY1" fmla="*/ 2528597 h 6858001"/>
              <a:gd name="connsiteX2" fmla="*/ 5141168 w 6584970"/>
              <a:gd name="connsiteY2" fmla="*/ 9331 h 6858001"/>
              <a:gd name="connsiteX3" fmla="*/ 6584970 w 6584970"/>
              <a:gd name="connsiteY3" fmla="*/ 0 h 6858001"/>
              <a:gd name="connsiteX4" fmla="*/ 4142791 w 6584970"/>
              <a:gd name="connsiteY4" fmla="*/ 3825551 h 6858001"/>
              <a:gd name="connsiteX5" fmla="*/ 3881535 w 6584970"/>
              <a:gd name="connsiteY5" fmla="*/ 6858001 h 6858001"/>
              <a:gd name="connsiteX6" fmla="*/ 0 w 6584970"/>
              <a:gd name="connsiteY6" fmla="*/ 6848669 h 6858001"/>
              <a:gd name="connsiteX0" fmla="*/ 9330 w 6584970"/>
              <a:gd name="connsiteY0" fmla="*/ 6830008 h 6858001"/>
              <a:gd name="connsiteX1" fmla="*/ 2002438 w 6584970"/>
              <a:gd name="connsiteY1" fmla="*/ 2528597 h 6858001"/>
              <a:gd name="connsiteX2" fmla="*/ 6013005 w 6584970"/>
              <a:gd name="connsiteY2" fmla="*/ 18661 h 6858001"/>
              <a:gd name="connsiteX3" fmla="*/ 6584970 w 6584970"/>
              <a:gd name="connsiteY3" fmla="*/ 0 h 6858001"/>
              <a:gd name="connsiteX4" fmla="*/ 4142791 w 6584970"/>
              <a:gd name="connsiteY4" fmla="*/ 3825551 h 6858001"/>
              <a:gd name="connsiteX5" fmla="*/ 3881535 w 6584970"/>
              <a:gd name="connsiteY5" fmla="*/ 6858001 h 6858001"/>
              <a:gd name="connsiteX6" fmla="*/ 0 w 6584970"/>
              <a:gd name="connsiteY6" fmla="*/ 6848669 h 6858001"/>
              <a:gd name="connsiteX0" fmla="*/ 9330 w 6584970"/>
              <a:gd name="connsiteY0" fmla="*/ 6830008 h 6858001"/>
              <a:gd name="connsiteX1" fmla="*/ 2002438 w 6584970"/>
              <a:gd name="connsiteY1" fmla="*/ 2528597 h 6858001"/>
              <a:gd name="connsiteX2" fmla="*/ 6013005 w 6584970"/>
              <a:gd name="connsiteY2" fmla="*/ 18661 h 6858001"/>
              <a:gd name="connsiteX3" fmla="*/ 6584970 w 6584970"/>
              <a:gd name="connsiteY3" fmla="*/ 0 h 6858001"/>
              <a:gd name="connsiteX4" fmla="*/ 4278858 w 6584970"/>
              <a:gd name="connsiteY4" fmla="*/ 3172408 h 6858001"/>
              <a:gd name="connsiteX5" fmla="*/ 3881535 w 6584970"/>
              <a:gd name="connsiteY5" fmla="*/ 6858001 h 6858001"/>
              <a:gd name="connsiteX6" fmla="*/ 0 w 6584970"/>
              <a:gd name="connsiteY6" fmla="*/ 6848669 h 6858001"/>
              <a:gd name="connsiteX0" fmla="*/ 9330 w 6584970"/>
              <a:gd name="connsiteY0" fmla="*/ 6830008 h 6858001"/>
              <a:gd name="connsiteX1" fmla="*/ 2042754 w 6584970"/>
              <a:gd name="connsiteY1" fmla="*/ 2640564 h 6858001"/>
              <a:gd name="connsiteX2" fmla="*/ 6013005 w 6584970"/>
              <a:gd name="connsiteY2" fmla="*/ 18661 h 6858001"/>
              <a:gd name="connsiteX3" fmla="*/ 6584970 w 6584970"/>
              <a:gd name="connsiteY3" fmla="*/ 0 h 6858001"/>
              <a:gd name="connsiteX4" fmla="*/ 4278858 w 6584970"/>
              <a:gd name="connsiteY4" fmla="*/ 3172408 h 6858001"/>
              <a:gd name="connsiteX5" fmla="*/ 3881535 w 6584970"/>
              <a:gd name="connsiteY5" fmla="*/ 6858001 h 6858001"/>
              <a:gd name="connsiteX6" fmla="*/ 0 w 6584970"/>
              <a:gd name="connsiteY6" fmla="*/ 6848669 h 6858001"/>
              <a:gd name="connsiteX0" fmla="*/ 9330 w 6584970"/>
              <a:gd name="connsiteY0" fmla="*/ 6830008 h 6858001"/>
              <a:gd name="connsiteX1" fmla="*/ 1856293 w 6584970"/>
              <a:gd name="connsiteY1" fmla="*/ 2715209 h 6858001"/>
              <a:gd name="connsiteX2" fmla="*/ 6013005 w 6584970"/>
              <a:gd name="connsiteY2" fmla="*/ 18661 h 6858001"/>
              <a:gd name="connsiteX3" fmla="*/ 6584970 w 6584970"/>
              <a:gd name="connsiteY3" fmla="*/ 0 h 6858001"/>
              <a:gd name="connsiteX4" fmla="*/ 4278858 w 6584970"/>
              <a:gd name="connsiteY4" fmla="*/ 3172408 h 6858001"/>
              <a:gd name="connsiteX5" fmla="*/ 3881535 w 6584970"/>
              <a:gd name="connsiteY5" fmla="*/ 6858001 h 6858001"/>
              <a:gd name="connsiteX6" fmla="*/ 0 w 6584970"/>
              <a:gd name="connsiteY6" fmla="*/ 684866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4970" h="6858001">
                <a:moveTo>
                  <a:pt x="9330" y="6830008"/>
                </a:moveTo>
                <a:cubicBezTo>
                  <a:pt x="158620" y="5340221"/>
                  <a:pt x="855681" y="3850433"/>
                  <a:pt x="1856293" y="2715209"/>
                </a:cubicBezTo>
                <a:cubicBezTo>
                  <a:pt x="2856905" y="1579985"/>
                  <a:pt x="5229234" y="388775"/>
                  <a:pt x="6013005" y="18661"/>
                </a:cubicBezTo>
                <a:lnTo>
                  <a:pt x="6584970" y="0"/>
                </a:lnTo>
                <a:cubicBezTo>
                  <a:pt x="4941227" y="1359159"/>
                  <a:pt x="4674326" y="1870788"/>
                  <a:pt x="4278858" y="3172408"/>
                </a:cubicBezTo>
                <a:cubicBezTo>
                  <a:pt x="3883390" y="4474028"/>
                  <a:pt x="3817776" y="6097556"/>
                  <a:pt x="3881535" y="6858001"/>
                </a:cubicBezTo>
                <a:lnTo>
                  <a:pt x="0" y="6848669"/>
                </a:lnTo>
              </a:path>
            </a:pathLst>
          </a:custGeom>
          <a:gradFill>
            <a:gsLst>
              <a:gs pos="0">
                <a:srgbClr val="006DB6"/>
              </a:gs>
              <a:gs pos="100000">
                <a:srgbClr val="0087E2">
                  <a:alpha val="0"/>
                </a:srgb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ECD63728-3B29-4B34-8643-6267D4797582}"/>
              </a:ext>
            </a:extLst>
          </p:cNvPr>
          <p:cNvSpPr>
            <a:spLocks noGrp="1"/>
          </p:cNvSpPr>
          <p:nvPr>
            <p:ph type="title"/>
          </p:nvPr>
        </p:nvSpPr>
        <p:spPr>
          <a:xfrm>
            <a:off x="838200" y="1132929"/>
            <a:ext cx="10515600" cy="6604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065732-BD48-4C5C-A71B-644103CF0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36466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sz="4000" b="1" kern="1200">
          <a:solidFill>
            <a:srgbClr val="FFFF00"/>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6BD2C-943E-4B67-AE5A-3B653BB87731}"/>
              </a:ext>
            </a:extLst>
          </p:cNvPr>
          <p:cNvSpPr>
            <a:spLocks noGrp="1"/>
          </p:cNvSpPr>
          <p:nvPr>
            <p:ph type="ctrTitle"/>
          </p:nvPr>
        </p:nvSpPr>
        <p:spPr>
          <a:xfrm>
            <a:off x="0" y="2025353"/>
            <a:ext cx="12192000" cy="2663273"/>
          </a:xfrm>
        </p:spPr>
        <p:txBody>
          <a:bodyPr>
            <a:normAutofit fontScale="90000"/>
          </a:bodyPr>
          <a:lstStyle/>
          <a:p>
            <a:br>
              <a:rPr lang="en-US" sz="3600" dirty="0">
                <a:solidFill>
                  <a:schemeClr val="tx1"/>
                </a:solidFill>
                <a:latin typeface="+mn-lt"/>
                <a:cs typeface="Calibri" panose="020F0502020204030204" pitchFamily="34" charset="0"/>
              </a:rPr>
            </a:br>
            <a:r>
              <a:rPr lang="en-US" sz="3600" dirty="0">
                <a:solidFill>
                  <a:schemeClr val="tx1"/>
                </a:solidFill>
                <a:latin typeface="+mn-lt"/>
                <a:cs typeface="Calibri" panose="020F0502020204030204" pitchFamily="34" charset="0"/>
              </a:rPr>
              <a:t>Massachusetts Office OF Coastal Zone Management</a:t>
            </a:r>
            <a:br>
              <a:rPr lang="en-US" sz="4400" dirty="0">
                <a:solidFill>
                  <a:schemeClr val="tx1"/>
                </a:solidFill>
                <a:latin typeface="+mn-lt"/>
                <a:cs typeface="Calibri" panose="020F0502020204030204" pitchFamily="34" charset="0"/>
              </a:rPr>
            </a:br>
            <a:r>
              <a:rPr lang="en-US" sz="4400" dirty="0">
                <a:solidFill>
                  <a:schemeClr val="tx1"/>
                </a:solidFill>
                <a:latin typeface="+mn-lt"/>
                <a:cs typeface="Calibri" panose="020F0502020204030204" pitchFamily="34" charset="0"/>
              </a:rPr>
              <a:t>Coastal Resilience Grant Program</a:t>
            </a:r>
            <a:br>
              <a:rPr lang="en-US" sz="4400" dirty="0">
                <a:solidFill>
                  <a:schemeClr val="tx1"/>
                </a:solidFill>
                <a:latin typeface="+mn-lt"/>
                <a:cs typeface="Calibri" panose="020F0502020204030204" pitchFamily="34" charset="0"/>
              </a:rPr>
            </a:br>
            <a:br>
              <a:rPr lang="en-US" sz="4400" dirty="0">
                <a:solidFill>
                  <a:schemeClr val="tx1"/>
                </a:solidFill>
                <a:latin typeface="+mn-lt"/>
                <a:cs typeface="Calibri" panose="020F0502020204030204" pitchFamily="34" charset="0"/>
              </a:rPr>
            </a:br>
            <a:r>
              <a:rPr lang="en-US" sz="4400" dirty="0">
                <a:solidFill>
                  <a:schemeClr val="tx1"/>
                </a:solidFill>
                <a:latin typeface="+mn-lt"/>
                <a:cs typeface="Calibri" panose="020F0502020204030204" pitchFamily="34" charset="0"/>
              </a:rPr>
              <a:t>Apple Street Alternate Transportation Route</a:t>
            </a:r>
            <a:br>
              <a:rPr lang="en-US" sz="4400" dirty="0">
                <a:solidFill>
                  <a:schemeClr val="tx1"/>
                </a:solidFill>
                <a:latin typeface="+mn-lt"/>
                <a:cs typeface="Calibri" panose="020F0502020204030204" pitchFamily="34" charset="0"/>
              </a:rPr>
            </a:br>
            <a:r>
              <a:rPr lang="en-US" sz="4400" dirty="0">
                <a:solidFill>
                  <a:schemeClr val="tx1"/>
                </a:solidFill>
                <a:latin typeface="+mn-lt"/>
                <a:cs typeface="Calibri" panose="020F0502020204030204" pitchFamily="34" charset="0"/>
              </a:rPr>
              <a:t>Feasibility Study</a:t>
            </a:r>
            <a:br>
              <a:rPr lang="en-US" sz="4400" dirty="0">
                <a:solidFill>
                  <a:schemeClr val="tx1"/>
                </a:solidFill>
                <a:latin typeface="+mn-lt"/>
                <a:cs typeface="Calibri" panose="020F0502020204030204" pitchFamily="34" charset="0"/>
              </a:rPr>
            </a:br>
            <a:r>
              <a:rPr lang="en-US" sz="4400" dirty="0">
                <a:solidFill>
                  <a:schemeClr val="tx1"/>
                </a:solidFill>
                <a:latin typeface="+mn-lt"/>
                <a:cs typeface="Calibri" panose="020F0502020204030204" pitchFamily="34" charset="0"/>
              </a:rPr>
              <a:t>Town of Essex</a:t>
            </a:r>
            <a:br>
              <a:rPr lang="en-US" sz="4000" dirty="0">
                <a:solidFill>
                  <a:schemeClr val="tx1"/>
                </a:solidFill>
                <a:latin typeface="+mn-lt"/>
                <a:cs typeface="Calibri" panose="020F0502020204030204" pitchFamily="34" charset="0"/>
              </a:rPr>
            </a:br>
            <a:endParaRPr lang="en-US" sz="4000" dirty="0">
              <a:solidFill>
                <a:schemeClr val="tx1"/>
              </a:solidFill>
              <a:latin typeface="+mn-lt"/>
              <a:cs typeface="Calibri" panose="020F0502020204030204" pitchFamily="34" charset="0"/>
            </a:endParaRPr>
          </a:p>
        </p:txBody>
      </p:sp>
      <p:pic>
        <p:nvPicPr>
          <p:cNvPr id="7" name="Picture 6">
            <a:extLst>
              <a:ext uri="{FF2B5EF4-FFF2-40B4-BE49-F238E27FC236}">
                <a16:creationId xmlns:a16="http://schemas.microsoft.com/office/drawing/2014/main" id="{49C791EF-E651-43E0-B709-93968391D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0561" y="5778661"/>
            <a:ext cx="1680124" cy="864144"/>
          </a:xfrm>
          <a:prstGeom prst="rect">
            <a:avLst/>
          </a:prstGeom>
        </p:spPr>
      </p:pic>
      <p:pic>
        <p:nvPicPr>
          <p:cNvPr id="6" name="Picture 5">
            <a:extLst>
              <a:ext uri="{FF2B5EF4-FFF2-40B4-BE49-F238E27FC236}">
                <a16:creationId xmlns:a16="http://schemas.microsoft.com/office/drawing/2014/main" id="{95342849-A3BF-4A44-A0EB-907D34B8CAD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007757" y="266062"/>
            <a:ext cx="2176485" cy="2194930"/>
          </a:xfrm>
          <a:prstGeom prst="rect">
            <a:avLst/>
          </a:prstGeom>
          <a:effectLst>
            <a:reflection endPos="0" dir="5400000" sy="-100000" algn="bl" rotWithShape="0"/>
            <a:softEdge rad="12700"/>
          </a:effectLst>
        </p:spPr>
      </p:pic>
      <p:pic>
        <p:nvPicPr>
          <p:cNvPr id="2" name="Picture 1">
            <a:extLst>
              <a:ext uri="{FF2B5EF4-FFF2-40B4-BE49-F238E27FC236}">
                <a16:creationId xmlns:a16="http://schemas.microsoft.com/office/drawing/2014/main" id="{00376D55-EA4E-4240-8319-0A9BE5C59263}"/>
              </a:ext>
            </a:extLst>
          </p:cNvPr>
          <p:cNvPicPr>
            <a:picLocks noChangeAspect="1"/>
          </p:cNvPicPr>
          <p:nvPr/>
        </p:nvPicPr>
        <p:blipFill>
          <a:blip r:embed="rId6"/>
          <a:stretch>
            <a:fillRect/>
          </a:stretch>
        </p:blipFill>
        <p:spPr>
          <a:xfrm>
            <a:off x="427137" y="5310230"/>
            <a:ext cx="1438581" cy="1438581"/>
          </a:xfrm>
          <a:prstGeom prst="rect">
            <a:avLst/>
          </a:prstGeom>
        </p:spPr>
      </p:pic>
    </p:spTree>
    <p:extLst>
      <p:ext uri="{BB962C8B-B14F-4D97-AF65-F5344CB8AC3E}">
        <p14:creationId xmlns:p14="http://schemas.microsoft.com/office/powerpoint/2010/main" val="324615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p:txBody>
          <a:bodyPr>
            <a:normAutofit/>
          </a:bodyPr>
          <a:lstStyle/>
          <a:p>
            <a:r>
              <a:rPr lang="en-US">
                <a:solidFill>
                  <a:schemeClr val="tx1"/>
                </a:solidFill>
                <a:cs typeface="Calibri" panose="020F0502020204030204" pitchFamily="34" charset="0"/>
              </a:rPr>
              <a:t>Proposed Alternatives  </a:t>
            </a:r>
            <a:endParaRPr lang="en-US" dirty="0">
              <a:solidFill>
                <a:schemeClr val="tx1"/>
              </a:solidFill>
              <a:latin typeface="+mn-lt"/>
              <a:cs typeface="Calibri" panose="020F0502020204030204" pitchFamily="34" charset="0"/>
            </a:endParaRPr>
          </a:p>
        </p:txBody>
      </p:sp>
      <p:sp>
        <p:nvSpPr>
          <p:cNvPr id="6" name="Content Placeholder 5">
            <a:extLst>
              <a:ext uri="{FF2B5EF4-FFF2-40B4-BE49-F238E27FC236}">
                <a16:creationId xmlns:a16="http://schemas.microsoft.com/office/drawing/2014/main" id="{DDF2BB00-7EA2-4FF1-9A45-6FA93C1A2A1A}"/>
              </a:ext>
            </a:extLst>
          </p:cNvPr>
          <p:cNvSpPr>
            <a:spLocks noGrp="1"/>
          </p:cNvSpPr>
          <p:nvPr>
            <p:ph sz="half" idx="2"/>
          </p:nvPr>
        </p:nvSpPr>
        <p:spPr>
          <a:xfrm>
            <a:off x="917892" y="899160"/>
            <a:ext cx="10918508" cy="2529840"/>
          </a:xfrm>
        </p:spPr>
        <p:txBody>
          <a:bodyPr>
            <a:noAutofit/>
          </a:bodyPr>
          <a:lstStyle/>
          <a:p>
            <a:pPr marL="0" indent="0">
              <a:buNone/>
            </a:pPr>
            <a:endParaRPr lang="en-US" sz="2400" dirty="0"/>
          </a:p>
          <a:p>
            <a:pPr marL="0" indent="0">
              <a:buNone/>
            </a:pPr>
            <a:r>
              <a:rPr lang="en-US" sz="2400" u="sng" dirty="0"/>
              <a:t>Alternative 4 – Raise Apple Street to Elevation 15.3’ – With Retaining Wall</a:t>
            </a:r>
            <a:endParaRPr lang="en-US" sz="2400" dirty="0"/>
          </a:p>
          <a:p>
            <a:r>
              <a:rPr lang="en-US" sz="2400" dirty="0"/>
              <a:t>Raise the existing Low Point 4.4’</a:t>
            </a:r>
          </a:p>
          <a:p>
            <a:r>
              <a:rPr lang="en-US" sz="2400" dirty="0"/>
              <a:t>Widen the Roadway to 20’ wide</a:t>
            </a:r>
          </a:p>
          <a:p>
            <a:r>
              <a:rPr lang="en-US" sz="2400" dirty="0"/>
              <a:t>275’ of New Retaining Wall, Adjacent to Wetlands</a:t>
            </a:r>
          </a:p>
          <a:p>
            <a:endParaRPr lang="en-US" sz="1600" dirty="0"/>
          </a:p>
          <a:p>
            <a:endParaRPr lang="en-US" sz="2000" dirty="0"/>
          </a:p>
          <a:p>
            <a:endParaRPr lang="en-US" sz="2000" dirty="0"/>
          </a:p>
          <a:p>
            <a:endParaRPr lang="en-US" sz="1600" dirty="0"/>
          </a:p>
        </p:txBody>
      </p:sp>
      <p:pic>
        <p:nvPicPr>
          <p:cNvPr id="14" name="Picture 13">
            <a:extLst>
              <a:ext uri="{FF2B5EF4-FFF2-40B4-BE49-F238E27FC236}">
                <a16:creationId xmlns:a16="http://schemas.microsoft.com/office/drawing/2014/main" id="{BAB5E9E8-09D7-4D9A-B342-430912119CB4}"/>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7" name="Picture 6">
            <a:extLst>
              <a:ext uri="{FF2B5EF4-FFF2-40B4-BE49-F238E27FC236}">
                <a16:creationId xmlns:a16="http://schemas.microsoft.com/office/drawing/2014/main" id="{694A1666-7E86-478C-BE89-5AA177D0CEBD}"/>
              </a:ext>
            </a:extLst>
          </p:cNvPr>
          <p:cNvPicPr>
            <a:picLocks noChangeAspect="1"/>
          </p:cNvPicPr>
          <p:nvPr/>
        </p:nvPicPr>
        <p:blipFill>
          <a:blip r:embed="rId4"/>
          <a:stretch>
            <a:fillRect/>
          </a:stretch>
        </p:blipFill>
        <p:spPr>
          <a:xfrm>
            <a:off x="1841084" y="3429000"/>
            <a:ext cx="7292756" cy="3079818"/>
          </a:xfrm>
          <a:prstGeom prst="rect">
            <a:avLst/>
          </a:prstGeom>
        </p:spPr>
      </p:pic>
      <p:pic>
        <p:nvPicPr>
          <p:cNvPr id="8" name="Picture 7">
            <a:extLst>
              <a:ext uri="{FF2B5EF4-FFF2-40B4-BE49-F238E27FC236}">
                <a16:creationId xmlns:a16="http://schemas.microsoft.com/office/drawing/2014/main" id="{AE795310-1847-4825-9A48-7D8DDA00BEF0}"/>
              </a:ext>
            </a:extLst>
          </p:cNvPr>
          <p:cNvPicPr>
            <a:picLocks noChangeAspect="1"/>
          </p:cNvPicPr>
          <p:nvPr/>
        </p:nvPicPr>
        <p:blipFill>
          <a:blip r:embed="rId5"/>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382472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838200" y="267366"/>
            <a:ext cx="10515600" cy="660400"/>
          </a:xfrm>
        </p:spPr>
        <p:txBody>
          <a:bodyPr/>
          <a:lstStyle/>
          <a:p>
            <a:r>
              <a:rPr lang="en-US" dirty="0">
                <a:solidFill>
                  <a:schemeClr val="tx1"/>
                </a:solidFill>
                <a:latin typeface="+mn-lt"/>
                <a:cs typeface="Calibri" panose="020F0502020204030204" pitchFamily="34" charset="0"/>
              </a:rPr>
              <a:t>Summary of Results</a:t>
            </a:r>
          </a:p>
        </p:txBody>
      </p:sp>
      <p:pic>
        <p:nvPicPr>
          <p:cNvPr id="11" name="Picture 10">
            <a:extLst>
              <a:ext uri="{FF2B5EF4-FFF2-40B4-BE49-F238E27FC236}">
                <a16:creationId xmlns:a16="http://schemas.microsoft.com/office/drawing/2014/main" id="{9A303CCE-7F31-4A8A-93C9-2D1AF700325A}"/>
              </a:ext>
            </a:extLst>
          </p:cNvPr>
          <p:cNvPicPr>
            <a:picLocks noChangeAspect="1"/>
          </p:cNvPicPr>
          <p:nvPr/>
        </p:nvPicPr>
        <p:blipFill>
          <a:blip r:embed="rId3"/>
          <a:stretch>
            <a:fillRect/>
          </a:stretch>
        </p:blipFill>
        <p:spPr>
          <a:xfrm>
            <a:off x="10346468" y="84584"/>
            <a:ext cx="1568164" cy="1576925"/>
          </a:xfrm>
          <a:prstGeom prst="rect">
            <a:avLst/>
          </a:prstGeom>
        </p:spPr>
      </p:pic>
      <p:pic>
        <p:nvPicPr>
          <p:cNvPr id="6" name="Picture 5">
            <a:extLst>
              <a:ext uri="{FF2B5EF4-FFF2-40B4-BE49-F238E27FC236}">
                <a16:creationId xmlns:a16="http://schemas.microsoft.com/office/drawing/2014/main" id="{B4E12A76-7A02-4AD8-B1DE-98E7FB479793}"/>
              </a:ext>
            </a:extLst>
          </p:cNvPr>
          <p:cNvPicPr>
            <a:picLocks noChangeAspect="1"/>
          </p:cNvPicPr>
          <p:nvPr/>
        </p:nvPicPr>
        <p:blipFill rotWithShape="1">
          <a:blip r:embed="rId4"/>
          <a:srcRect t="6584" r="1359"/>
          <a:stretch/>
        </p:blipFill>
        <p:spPr>
          <a:xfrm>
            <a:off x="253115" y="2580062"/>
            <a:ext cx="5401063" cy="2727632"/>
          </a:xfrm>
          <a:prstGeom prst="rect">
            <a:avLst/>
          </a:prstGeom>
        </p:spPr>
      </p:pic>
      <p:pic>
        <p:nvPicPr>
          <p:cNvPr id="9" name="Picture 8">
            <a:extLst>
              <a:ext uri="{FF2B5EF4-FFF2-40B4-BE49-F238E27FC236}">
                <a16:creationId xmlns:a16="http://schemas.microsoft.com/office/drawing/2014/main" id="{51109A8C-8A4A-413C-82CE-68A6042A33F4}"/>
              </a:ext>
            </a:extLst>
          </p:cNvPr>
          <p:cNvPicPr>
            <a:picLocks noChangeAspect="1"/>
          </p:cNvPicPr>
          <p:nvPr/>
        </p:nvPicPr>
        <p:blipFill rotWithShape="1">
          <a:blip r:embed="rId5"/>
          <a:srcRect l="1880" t="14821"/>
          <a:stretch/>
        </p:blipFill>
        <p:spPr>
          <a:xfrm>
            <a:off x="5843516" y="2712658"/>
            <a:ext cx="5932366" cy="2323350"/>
          </a:xfrm>
          <a:prstGeom prst="rect">
            <a:avLst/>
          </a:prstGeom>
        </p:spPr>
      </p:pic>
      <p:pic>
        <p:nvPicPr>
          <p:cNvPr id="7" name="Picture 6">
            <a:extLst>
              <a:ext uri="{FF2B5EF4-FFF2-40B4-BE49-F238E27FC236}">
                <a16:creationId xmlns:a16="http://schemas.microsoft.com/office/drawing/2014/main" id="{AAD8957F-1DF1-4874-A7AA-81478EA77D79}"/>
              </a:ext>
            </a:extLst>
          </p:cNvPr>
          <p:cNvPicPr>
            <a:picLocks noChangeAspect="1"/>
          </p:cNvPicPr>
          <p:nvPr/>
        </p:nvPicPr>
        <p:blipFill>
          <a:blip r:embed="rId6"/>
          <a:stretch>
            <a:fillRect/>
          </a:stretch>
        </p:blipFill>
        <p:spPr>
          <a:xfrm>
            <a:off x="10697490" y="5597158"/>
            <a:ext cx="1176257" cy="1176257"/>
          </a:xfrm>
          <a:prstGeom prst="rect">
            <a:avLst/>
          </a:prstGeom>
        </p:spPr>
      </p:pic>
      <p:sp>
        <p:nvSpPr>
          <p:cNvPr id="3" name="TextBox 2">
            <a:extLst>
              <a:ext uri="{FF2B5EF4-FFF2-40B4-BE49-F238E27FC236}">
                <a16:creationId xmlns:a16="http://schemas.microsoft.com/office/drawing/2014/main" id="{BA8F48A7-87A6-4F3C-8426-08C999AD32F0}"/>
              </a:ext>
            </a:extLst>
          </p:cNvPr>
          <p:cNvSpPr txBox="1"/>
          <p:nvPr/>
        </p:nvSpPr>
        <p:spPr>
          <a:xfrm>
            <a:off x="361846" y="2080134"/>
            <a:ext cx="5183599" cy="400110"/>
          </a:xfrm>
          <a:prstGeom prst="rect">
            <a:avLst/>
          </a:prstGeom>
          <a:noFill/>
        </p:spPr>
        <p:txBody>
          <a:bodyPr wrap="none" rtlCol="0">
            <a:spAutoFit/>
          </a:bodyPr>
          <a:lstStyle/>
          <a:p>
            <a:r>
              <a:rPr lang="en-US" sz="2000" u="sng" dirty="0"/>
              <a:t>SUMMARY OF IMPACTS “PHASE 2 ONLY”</a:t>
            </a:r>
          </a:p>
        </p:txBody>
      </p:sp>
      <p:sp>
        <p:nvSpPr>
          <p:cNvPr id="8" name="TextBox 7">
            <a:extLst>
              <a:ext uri="{FF2B5EF4-FFF2-40B4-BE49-F238E27FC236}">
                <a16:creationId xmlns:a16="http://schemas.microsoft.com/office/drawing/2014/main" id="{41A4C98B-6000-4A19-8EAA-C017FA3554AD}"/>
              </a:ext>
            </a:extLst>
          </p:cNvPr>
          <p:cNvSpPr txBox="1"/>
          <p:nvPr/>
        </p:nvSpPr>
        <p:spPr>
          <a:xfrm>
            <a:off x="5737190" y="2087547"/>
            <a:ext cx="6278642" cy="400110"/>
          </a:xfrm>
          <a:prstGeom prst="rect">
            <a:avLst/>
          </a:prstGeom>
          <a:noFill/>
        </p:spPr>
        <p:txBody>
          <a:bodyPr wrap="square" rtlCol="0">
            <a:spAutoFit/>
          </a:bodyPr>
          <a:lstStyle/>
          <a:p>
            <a:r>
              <a:rPr lang="en-US" sz="2000" u="sng" dirty="0"/>
              <a:t>PRELIMINARY COST ESTIMATES “PHASE 2 ONLY”</a:t>
            </a:r>
          </a:p>
        </p:txBody>
      </p:sp>
    </p:spTree>
    <p:extLst>
      <p:ext uri="{BB962C8B-B14F-4D97-AF65-F5344CB8AC3E}">
        <p14:creationId xmlns:p14="http://schemas.microsoft.com/office/powerpoint/2010/main" val="201237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838200" y="267366"/>
            <a:ext cx="10515600" cy="660400"/>
          </a:xfrm>
        </p:spPr>
        <p:txBody>
          <a:bodyPr/>
          <a:lstStyle/>
          <a:p>
            <a:r>
              <a:rPr lang="en-US" dirty="0">
                <a:solidFill>
                  <a:schemeClr val="tx1"/>
                </a:solidFill>
                <a:latin typeface="+mn-lt"/>
                <a:cs typeface="Calibri" panose="020F0502020204030204" pitchFamily="34" charset="0"/>
              </a:rPr>
              <a:t>Recommendations</a:t>
            </a:r>
          </a:p>
        </p:txBody>
      </p:sp>
      <p:pic>
        <p:nvPicPr>
          <p:cNvPr id="11" name="Picture 10">
            <a:extLst>
              <a:ext uri="{FF2B5EF4-FFF2-40B4-BE49-F238E27FC236}">
                <a16:creationId xmlns:a16="http://schemas.microsoft.com/office/drawing/2014/main" id="{9A303CCE-7F31-4A8A-93C9-2D1AF700325A}"/>
              </a:ext>
            </a:extLst>
          </p:cNvPr>
          <p:cNvPicPr>
            <a:picLocks noChangeAspect="1"/>
          </p:cNvPicPr>
          <p:nvPr/>
        </p:nvPicPr>
        <p:blipFill>
          <a:blip r:embed="rId3"/>
          <a:stretch>
            <a:fillRect/>
          </a:stretch>
        </p:blipFill>
        <p:spPr>
          <a:xfrm>
            <a:off x="10346468" y="84584"/>
            <a:ext cx="1568164" cy="1576925"/>
          </a:xfrm>
          <a:prstGeom prst="rect">
            <a:avLst/>
          </a:prstGeom>
        </p:spPr>
      </p:pic>
      <p:sp>
        <p:nvSpPr>
          <p:cNvPr id="8" name="Content Placeholder 5">
            <a:extLst>
              <a:ext uri="{FF2B5EF4-FFF2-40B4-BE49-F238E27FC236}">
                <a16:creationId xmlns:a16="http://schemas.microsoft.com/office/drawing/2014/main" id="{DD2A26BB-B5E0-40E5-8B1A-FE88ACE41E98}"/>
              </a:ext>
            </a:extLst>
          </p:cNvPr>
          <p:cNvSpPr txBox="1">
            <a:spLocks/>
          </p:cNvSpPr>
          <p:nvPr/>
        </p:nvSpPr>
        <p:spPr>
          <a:xfrm>
            <a:off x="76000" y="1257127"/>
            <a:ext cx="12116000" cy="2616397"/>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u="sng" dirty="0"/>
              <a:t>Alternative 3 – Raise Apple Street to Elevation 15.3’</a:t>
            </a:r>
            <a:endParaRPr lang="en-US" sz="2400" dirty="0"/>
          </a:p>
          <a:p>
            <a:pPr algn="l"/>
            <a:r>
              <a:rPr lang="en-US" sz="1800" b="0" i="0" u="none" strike="noStrike" baseline="0" dirty="0">
                <a:latin typeface="CIDFont+F6"/>
              </a:rPr>
              <a:t>Alternative 3 would raise Apple Street to a minimum elevation 15.3’ which, provides 1.6’ of freeboard above the measured flood elevation of 13.7’. </a:t>
            </a:r>
          </a:p>
          <a:p>
            <a:pPr algn="l"/>
            <a:r>
              <a:rPr lang="en-US" sz="1800" b="0" dirty="0">
                <a:latin typeface="CIDFont+F6"/>
              </a:rPr>
              <a:t>The additional freeboard would account for future sea level rise.</a:t>
            </a:r>
          </a:p>
          <a:p>
            <a:pPr algn="l"/>
            <a:r>
              <a:rPr lang="en-US" sz="1800" b="0" dirty="0">
                <a:latin typeface="CIDFont+F6"/>
              </a:rPr>
              <a:t>The stabilized slope proposed in Alternative 3 provides a safer roadside treatment for vehicles then the vertical wall proposed in Alternative 4.</a:t>
            </a:r>
          </a:p>
          <a:p>
            <a:pPr algn="l"/>
            <a:r>
              <a:rPr lang="en-US" sz="1800" b="0" dirty="0">
                <a:latin typeface="CIDFont+F6"/>
              </a:rPr>
              <a:t>Alternative 3 would cost approximately $1,000,000.00 less to construct then Alternative 4 and would have lower lifetime maintenance costs for the Town.</a:t>
            </a:r>
            <a:endParaRPr lang="en-US" sz="1600" dirty="0"/>
          </a:p>
          <a:p>
            <a:endParaRPr lang="en-US" sz="2000" dirty="0"/>
          </a:p>
          <a:p>
            <a:endParaRPr lang="en-US" sz="2000" dirty="0"/>
          </a:p>
          <a:p>
            <a:endParaRPr lang="en-US" sz="1600" dirty="0"/>
          </a:p>
        </p:txBody>
      </p:sp>
      <p:pic>
        <p:nvPicPr>
          <p:cNvPr id="7" name="Picture 6">
            <a:extLst>
              <a:ext uri="{FF2B5EF4-FFF2-40B4-BE49-F238E27FC236}">
                <a16:creationId xmlns:a16="http://schemas.microsoft.com/office/drawing/2014/main" id="{BF339B5F-3DA0-4DAF-B06B-65058484F5BE}"/>
              </a:ext>
            </a:extLst>
          </p:cNvPr>
          <p:cNvPicPr>
            <a:picLocks noChangeAspect="1"/>
          </p:cNvPicPr>
          <p:nvPr/>
        </p:nvPicPr>
        <p:blipFill rotWithShape="1">
          <a:blip r:embed="rId4"/>
          <a:srcRect l="150" t="4726" r="1" b="2331"/>
          <a:stretch/>
        </p:blipFill>
        <p:spPr>
          <a:xfrm>
            <a:off x="466723" y="3942338"/>
            <a:ext cx="9541344" cy="2831115"/>
          </a:xfrm>
          <a:prstGeom prst="rect">
            <a:avLst/>
          </a:prstGeom>
        </p:spPr>
      </p:pic>
      <p:pic>
        <p:nvPicPr>
          <p:cNvPr id="6" name="Picture 5">
            <a:extLst>
              <a:ext uri="{FF2B5EF4-FFF2-40B4-BE49-F238E27FC236}">
                <a16:creationId xmlns:a16="http://schemas.microsoft.com/office/drawing/2014/main" id="{8F7862A0-E6E9-4CA0-8065-1EAE023F7CE5}"/>
              </a:ext>
            </a:extLst>
          </p:cNvPr>
          <p:cNvPicPr>
            <a:picLocks noChangeAspect="1"/>
          </p:cNvPicPr>
          <p:nvPr/>
        </p:nvPicPr>
        <p:blipFill>
          <a:blip r:embed="rId5"/>
          <a:stretch>
            <a:fillRect/>
          </a:stretch>
        </p:blipFill>
        <p:spPr>
          <a:xfrm>
            <a:off x="10890673" y="5597159"/>
            <a:ext cx="1176257" cy="1176257"/>
          </a:xfrm>
          <a:prstGeom prst="rect">
            <a:avLst/>
          </a:prstGeom>
        </p:spPr>
      </p:pic>
    </p:spTree>
    <p:extLst>
      <p:ext uri="{BB962C8B-B14F-4D97-AF65-F5344CB8AC3E}">
        <p14:creationId xmlns:p14="http://schemas.microsoft.com/office/powerpoint/2010/main" val="38251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92728CCA-4467-49C7-BDE8-C2074375DF36}"/>
              </a:ext>
            </a:extLst>
          </p:cNvPr>
          <p:cNvPicPr>
            <a:picLocks noChangeAspect="1"/>
          </p:cNvPicPr>
          <p:nvPr/>
        </p:nvPicPr>
        <p:blipFill rotWithShape="1">
          <a:blip r:embed="rId3">
            <a:extLst>
              <a:ext uri="{28A0092B-C50C-407E-A947-70E740481C1C}">
                <a14:useLocalDpi xmlns:a14="http://schemas.microsoft.com/office/drawing/2010/main" val="0"/>
              </a:ext>
            </a:extLst>
          </a:blip>
          <a:srcRect l="8578" t="27729" r="5963" b="23210"/>
          <a:stretch/>
        </p:blipFill>
        <p:spPr>
          <a:xfrm>
            <a:off x="2470987" y="1266059"/>
            <a:ext cx="7250026" cy="5386410"/>
          </a:xfrm>
          <a:prstGeom prst="rect">
            <a:avLst/>
          </a:prstGeom>
        </p:spPr>
      </p:pic>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838200" y="267366"/>
            <a:ext cx="10515600" cy="660400"/>
          </a:xfrm>
        </p:spPr>
        <p:txBody>
          <a:bodyPr/>
          <a:lstStyle/>
          <a:p>
            <a:r>
              <a:rPr lang="en-US" dirty="0">
                <a:solidFill>
                  <a:schemeClr val="tx1"/>
                </a:solidFill>
                <a:latin typeface="+mn-lt"/>
                <a:cs typeface="Calibri" panose="020F0502020204030204" pitchFamily="34" charset="0"/>
              </a:rPr>
              <a:t>Project Location</a:t>
            </a:r>
          </a:p>
        </p:txBody>
      </p:sp>
      <p:pic>
        <p:nvPicPr>
          <p:cNvPr id="25" name="Picture 24" descr="A close up of a logo&#10;&#10;Description automatically generated">
            <a:extLst>
              <a:ext uri="{FF2B5EF4-FFF2-40B4-BE49-F238E27FC236}">
                <a16:creationId xmlns:a16="http://schemas.microsoft.com/office/drawing/2014/main" id="{26B1ADD1-A393-477A-B8A0-FB5728C472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360973">
            <a:off x="8867030" y="1896771"/>
            <a:ext cx="1035128" cy="1212250"/>
          </a:xfrm>
          <a:prstGeom prst="rect">
            <a:avLst/>
          </a:prstGeom>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D191F69A-50D7-4379-B039-5E3974B86D10}"/>
              </a:ext>
            </a:extLst>
          </p:cNvPr>
          <p:cNvSpPr txBox="1"/>
          <p:nvPr/>
        </p:nvSpPr>
        <p:spPr>
          <a:xfrm>
            <a:off x="7008218" y="1910221"/>
            <a:ext cx="1380772" cy="584775"/>
          </a:xfrm>
          <a:prstGeom prst="rect">
            <a:avLst/>
          </a:prstGeom>
          <a:noFill/>
        </p:spPr>
        <p:txBody>
          <a:bodyPr wrap="square" rtlCol="0">
            <a:spAutoFit/>
          </a:bodyPr>
          <a:lstStyle/>
          <a:p>
            <a:pPr algn="ctr"/>
            <a:r>
              <a:rPr lang="en-US" sz="1600" dirty="0"/>
              <a:t>Essex River</a:t>
            </a:r>
          </a:p>
          <a:p>
            <a:pPr algn="ctr"/>
            <a:endParaRPr lang="en-US" sz="1600" dirty="0"/>
          </a:p>
        </p:txBody>
      </p:sp>
      <p:pic>
        <p:nvPicPr>
          <p:cNvPr id="51" name="Picture 50">
            <a:extLst>
              <a:ext uri="{FF2B5EF4-FFF2-40B4-BE49-F238E27FC236}">
                <a16:creationId xmlns:a16="http://schemas.microsoft.com/office/drawing/2014/main" id="{0355C6DB-158D-4BDE-B4C9-193C55E32348}"/>
              </a:ext>
            </a:extLst>
          </p:cNvPr>
          <p:cNvPicPr>
            <a:picLocks noChangeAspect="1"/>
          </p:cNvPicPr>
          <p:nvPr/>
        </p:nvPicPr>
        <p:blipFill>
          <a:blip r:embed="rId5"/>
          <a:stretch>
            <a:fillRect/>
          </a:stretch>
        </p:blipFill>
        <p:spPr>
          <a:xfrm>
            <a:off x="10656606" y="84585"/>
            <a:ext cx="1258026" cy="1265054"/>
          </a:xfrm>
          <a:prstGeom prst="rect">
            <a:avLst/>
          </a:prstGeom>
        </p:spPr>
      </p:pic>
      <p:sp>
        <p:nvSpPr>
          <p:cNvPr id="5" name="Arrow: Right 4">
            <a:extLst>
              <a:ext uri="{FF2B5EF4-FFF2-40B4-BE49-F238E27FC236}">
                <a16:creationId xmlns:a16="http://schemas.microsoft.com/office/drawing/2014/main" id="{84D6B753-D795-4AAC-8D36-DE32806D1D7F}"/>
              </a:ext>
            </a:extLst>
          </p:cNvPr>
          <p:cNvSpPr/>
          <p:nvPr/>
        </p:nvSpPr>
        <p:spPr>
          <a:xfrm rot="3191334">
            <a:off x="8894149" y="4746561"/>
            <a:ext cx="878437" cy="4110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TO 128</a:t>
            </a:r>
          </a:p>
        </p:txBody>
      </p:sp>
      <p:pic>
        <p:nvPicPr>
          <p:cNvPr id="11" name="Picture 10">
            <a:extLst>
              <a:ext uri="{FF2B5EF4-FFF2-40B4-BE49-F238E27FC236}">
                <a16:creationId xmlns:a16="http://schemas.microsoft.com/office/drawing/2014/main" id="{6E2A62CD-3774-4C62-9A12-AA517CFE398C}"/>
              </a:ext>
            </a:extLst>
          </p:cNvPr>
          <p:cNvPicPr>
            <a:picLocks noChangeAspect="1"/>
          </p:cNvPicPr>
          <p:nvPr/>
        </p:nvPicPr>
        <p:blipFill>
          <a:blip r:embed="rId6"/>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356211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965200" y="542847"/>
            <a:ext cx="10515600" cy="660400"/>
          </a:xfrm>
        </p:spPr>
        <p:txBody>
          <a:bodyPr/>
          <a:lstStyle/>
          <a:p>
            <a:r>
              <a:rPr lang="en-US" dirty="0">
                <a:solidFill>
                  <a:schemeClr val="tx1"/>
                </a:solidFill>
                <a:latin typeface="+mn-lt"/>
                <a:cs typeface="Calibri" panose="020F0502020204030204" pitchFamily="34" charset="0"/>
              </a:rPr>
              <a:t>Project Description</a:t>
            </a:r>
          </a:p>
        </p:txBody>
      </p:sp>
      <p:sp>
        <p:nvSpPr>
          <p:cNvPr id="3" name="Content Placeholder 2"/>
          <p:cNvSpPr>
            <a:spLocks noGrp="1"/>
          </p:cNvSpPr>
          <p:nvPr>
            <p:ph idx="1"/>
          </p:nvPr>
        </p:nvSpPr>
        <p:spPr>
          <a:xfrm>
            <a:off x="610556" y="1349639"/>
            <a:ext cx="11224888" cy="4956971"/>
          </a:xfrm>
        </p:spPr>
        <p:txBody>
          <a:bodyPr>
            <a:normAutofit/>
          </a:bodyPr>
          <a:lstStyle/>
          <a:p>
            <a:pPr>
              <a:lnSpc>
                <a:spcPct val="120000"/>
              </a:lnSpc>
              <a:spcAft>
                <a:spcPts val="600"/>
              </a:spcAft>
            </a:pPr>
            <a:r>
              <a:rPr lang="en-US" sz="1900" dirty="0"/>
              <a:t>During coastal storm surge events, the causeway on Route 133 typically floods, making Route 133 impassable requiring all traffic to be detoured. If the event is large enough, the only other roadway in Essex linking both halves of the community (Apple Street) also floods due to two existing low points along Apple Street:</a:t>
            </a:r>
          </a:p>
          <a:p>
            <a:pPr lvl="1">
              <a:lnSpc>
                <a:spcPct val="120000"/>
              </a:lnSpc>
            </a:pPr>
            <a:r>
              <a:rPr lang="en-US" sz="1900" dirty="0"/>
              <a:t>“Phase 1”:  Located approximately 120 feet north of Southern Ave where the Essex River crosses under Apple Street via a 36-inch diameter culvert.</a:t>
            </a:r>
          </a:p>
          <a:p>
            <a:pPr lvl="1">
              <a:lnSpc>
                <a:spcPct val="120000"/>
              </a:lnSpc>
              <a:spcAft>
                <a:spcPts val="1200"/>
              </a:spcAft>
            </a:pPr>
            <a:r>
              <a:rPr lang="en-US" sz="1900" dirty="0">
                <a:solidFill>
                  <a:srgbClr val="FFFF00"/>
                </a:solidFill>
              </a:rPr>
              <a:t>“Phase 2”:  Located approximately 200 feet north of the culvert. This low point is the focus of the feasibility study.</a:t>
            </a:r>
            <a:endParaRPr lang="en-US" sz="1900" dirty="0"/>
          </a:p>
          <a:p>
            <a:pPr>
              <a:lnSpc>
                <a:spcPct val="120000"/>
              </a:lnSpc>
            </a:pPr>
            <a:r>
              <a:rPr lang="en-US" sz="1900" dirty="0"/>
              <a:t>The Town of Essex has received a grant under the Coastal Resilience Grant Program to study the feasibility of raising the second low point on Apple Street (“Phase 2”) which is subjected to flooding during storm events above the measured flood elevation of 13.7’.</a:t>
            </a:r>
          </a:p>
          <a:p>
            <a:endParaRPr lang="en-US" dirty="0"/>
          </a:p>
          <a:p>
            <a:endParaRPr lang="en-US" dirty="0"/>
          </a:p>
        </p:txBody>
      </p:sp>
      <p:pic>
        <p:nvPicPr>
          <p:cNvPr id="6" name="Picture 5">
            <a:extLst>
              <a:ext uri="{FF2B5EF4-FFF2-40B4-BE49-F238E27FC236}">
                <a16:creationId xmlns:a16="http://schemas.microsoft.com/office/drawing/2014/main" id="{A5EA2C46-8198-4F5E-A3E3-66F3E0330565}"/>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7" name="Picture 6">
            <a:extLst>
              <a:ext uri="{FF2B5EF4-FFF2-40B4-BE49-F238E27FC236}">
                <a16:creationId xmlns:a16="http://schemas.microsoft.com/office/drawing/2014/main" id="{1E5D453D-F372-4DF9-BB47-2A2EE3EF56A0}"/>
              </a:ext>
            </a:extLst>
          </p:cNvPr>
          <p:cNvPicPr>
            <a:picLocks noChangeAspect="1"/>
          </p:cNvPicPr>
          <p:nvPr/>
        </p:nvPicPr>
        <p:blipFill>
          <a:blip r:embed="rId4"/>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52789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898088" y="386912"/>
            <a:ext cx="10515600" cy="660400"/>
          </a:xfrm>
        </p:spPr>
        <p:txBody>
          <a:bodyPr>
            <a:normAutofit fontScale="90000"/>
          </a:bodyPr>
          <a:lstStyle/>
          <a:p>
            <a:r>
              <a:rPr lang="en-US" dirty="0">
                <a:solidFill>
                  <a:schemeClr val="tx1"/>
                </a:solidFill>
                <a:latin typeface="+mn-lt"/>
                <a:cs typeface="Calibri" panose="020F0502020204030204" pitchFamily="34" charset="0"/>
              </a:rPr>
              <a:t>Work Performed to Date</a:t>
            </a:r>
            <a:br>
              <a:rPr lang="en-US" dirty="0">
                <a:solidFill>
                  <a:schemeClr val="tx1"/>
                </a:solidFill>
                <a:latin typeface="+mn-lt"/>
                <a:cs typeface="Calibri" panose="020F0502020204030204" pitchFamily="34" charset="0"/>
              </a:rPr>
            </a:br>
            <a:r>
              <a:rPr lang="en-US" dirty="0">
                <a:solidFill>
                  <a:schemeClr val="tx1"/>
                </a:solidFill>
                <a:latin typeface="+mn-lt"/>
                <a:cs typeface="Calibri" panose="020F0502020204030204" pitchFamily="34" charset="0"/>
              </a:rPr>
              <a:t>as Part of “Phase 1”</a:t>
            </a:r>
          </a:p>
        </p:txBody>
      </p:sp>
      <p:sp>
        <p:nvSpPr>
          <p:cNvPr id="3" name="Content Placeholder 2"/>
          <p:cNvSpPr>
            <a:spLocks noGrp="1"/>
          </p:cNvSpPr>
          <p:nvPr>
            <p:ph idx="1"/>
          </p:nvPr>
        </p:nvSpPr>
        <p:spPr>
          <a:xfrm>
            <a:off x="311288" y="1468562"/>
            <a:ext cx="11562459" cy="4653644"/>
          </a:xfrm>
        </p:spPr>
        <p:txBody>
          <a:bodyPr>
            <a:normAutofit fontScale="92500" lnSpcReduction="10000"/>
          </a:bodyPr>
          <a:lstStyle/>
          <a:p>
            <a:pPr>
              <a:lnSpc>
                <a:spcPct val="120000"/>
              </a:lnSpc>
            </a:pPr>
            <a:r>
              <a:rPr lang="en-US" sz="2400" dirty="0"/>
              <a:t>Part of Division of Ecological Restoration (DER) Culvert Replacement Municipal Assistance (CRMA) Grant Program.</a:t>
            </a:r>
          </a:p>
          <a:p>
            <a:pPr>
              <a:lnSpc>
                <a:spcPct val="120000"/>
              </a:lnSpc>
            </a:pPr>
            <a:r>
              <a:rPr lang="en-US" sz="2400" dirty="0"/>
              <a:t>Existing Conditions Survey by Meridian Associates, Inc – Feb. 2020</a:t>
            </a:r>
          </a:p>
          <a:p>
            <a:pPr>
              <a:lnSpc>
                <a:spcPct val="120000"/>
              </a:lnSpc>
            </a:pPr>
            <a:r>
              <a:rPr lang="en-US" sz="2400" dirty="0"/>
              <a:t>Wetland Delineation by </a:t>
            </a:r>
            <a:r>
              <a:rPr lang="en-US" sz="2400" dirty="0" err="1"/>
              <a:t>Derosa</a:t>
            </a:r>
            <a:r>
              <a:rPr lang="en-US" sz="2400" dirty="0"/>
              <a:t> Environmental Consulting, Inc – Feb. 2020</a:t>
            </a:r>
          </a:p>
          <a:p>
            <a:pPr>
              <a:lnSpc>
                <a:spcPct val="120000"/>
              </a:lnSpc>
            </a:pPr>
            <a:r>
              <a:rPr lang="en-US" sz="2400" dirty="0"/>
              <a:t>Geotechnical Investigation and Analysis by Geosciences Testing and Research, Inc., April 2020.</a:t>
            </a:r>
          </a:p>
          <a:p>
            <a:pPr>
              <a:lnSpc>
                <a:spcPct val="120000"/>
              </a:lnSpc>
            </a:pPr>
            <a:r>
              <a:rPr lang="en-US" sz="2400" dirty="0"/>
              <a:t>Hydrologic and Hydraulic Analysis for Stream Crossing Structure Replacement Apple Street Over Essex River by DuBois &amp; King Inc., April 2020</a:t>
            </a:r>
          </a:p>
          <a:p>
            <a:pPr>
              <a:lnSpc>
                <a:spcPct val="120000"/>
              </a:lnSpc>
            </a:pPr>
            <a:r>
              <a:rPr lang="en-US" sz="2400" dirty="0"/>
              <a:t>Apple Street Culvert Replacement Data Collection and Assessment Preliminary Culvert Design Memo by TEC, June 2020.                                                                                 </a:t>
            </a:r>
          </a:p>
          <a:p>
            <a:pPr>
              <a:lnSpc>
                <a:spcPct val="120000"/>
              </a:lnSpc>
            </a:pPr>
            <a:endParaRPr lang="en-US" sz="2400" dirty="0"/>
          </a:p>
          <a:p>
            <a:pPr marL="0" indent="0">
              <a:lnSpc>
                <a:spcPct val="120000"/>
              </a:lnSpc>
              <a:buNone/>
            </a:pPr>
            <a:endParaRPr lang="en-US" sz="1300" dirty="0"/>
          </a:p>
          <a:p>
            <a:pPr>
              <a:lnSpc>
                <a:spcPct val="120000"/>
              </a:lnSpc>
            </a:pPr>
            <a:endParaRPr lang="en-US" sz="1100" dirty="0"/>
          </a:p>
          <a:p>
            <a:endParaRPr lang="en-US" dirty="0"/>
          </a:p>
          <a:p>
            <a:endParaRPr lang="en-US" dirty="0"/>
          </a:p>
        </p:txBody>
      </p:sp>
      <p:pic>
        <p:nvPicPr>
          <p:cNvPr id="6" name="Picture 5">
            <a:extLst>
              <a:ext uri="{FF2B5EF4-FFF2-40B4-BE49-F238E27FC236}">
                <a16:creationId xmlns:a16="http://schemas.microsoft.com/office/drawing/2014/main" id="{CC69F6C6-EE5C-4EC2-8AE1-FFC1DBE7BE20}"/>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5" name="Picture 4">
            <a:extLst>
              <a:ext uri="{FF2B5EF4-FFF2-40B4-BE49-F238E27FC236}">
                <a16:creationId xmlns:a16="http://schemas.microsoft.com/office/drawing/2014/main" id="{4F920FE0-A086-4AD3-97E2-77EB56CE6086}"/>
              </a:ext>
            </a:extLst>
          </p:cNvPr>
          <p:cNvPicPr>
            <a:picLocks noChangeAspect="1"/>
          </p:cNvPicPr>
          <p:nvPr/>
        </p:nvPicPr>
        <p:blipFill>
          <a:blip r:embed="rId4"/>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232797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965200" y="542847"/>
            <a:ext cx="10515600" cy="660400"/>
          </a:xfrm>
        </p:spPr>
        <p:txBody>
          <a:bodyPr>
            <a:normAutofit fontScale="90000"/>
          </a:bodyPr>
          <a:lstStyle/>
          <a:p>
            <a:r>
              <a:rPr lang="en-US" dirty="0">
                <a:solidFill>
                  <a:schemeClr val="tx1"/>
                </a:solidFill>
                <a:latin typeface="+mn-lt"/>
                <a:cs typeface="Calibri" panose="020F0502020204030204" pitchFamily="34" charset="0"/>
              </a:rPr>
              <a:t>Work Performed to Date</a:t>
            </a:r>
            <a:br>
              <a:rPr lang="en-US" dirty="0">
                <a:solidFill>
                  <a:schemeClr val="tx1"/>
                </a:solidFill>
                <a:latin typeface="+mn-lt"/>
                <a:cs typeface="Calibri" panose="020F0502020204030204" pitchFamily="34" charset="0"/>
              </a:rPr>
            </a:br>
            <a:r>
              <a:rPr lang="en-US" dirty="0">
                <a:solidFill>
                  <a:schemeClr val="tx1"/>
                </a:solidFill>
                <a:latin typeface="+mn-lt"/>
                <a:cs typeface="Calibri" panose="020F0502020204030204" pitchFamily="34" charset="0"/>
              </a:rPr>
              <a:t>as Part of “Phase 2”</a:t>
            </a:r>
          </a:p>
        </p:txBody>
      </p:sp>
      <p:sp>
        <p:nvSpPr>
          <p:cNvPr id="3" name="Content Placeholder 2"/>
          <p:cNvSpPr>
            <a:spLocks noGrp="1"/>
          </p:cNvSpPr>
          <p:nvPr>
            <p:ph idx="1"/>
          </p:nvPr>
        </p:nvSpPr>
        <p:spPr>
          <a:xfrm>
            <a:off x="277368" y="2378758"/>
            <a:ext cx="11669751" cy="3261468"/>
          </a:xfrm>
        </p:spPr>
        <p:txBody>
          <a:bodyPr>
            <a:normAutofit/>
          </a:bodyPr>
          <a:lstStyle/>
          <a:p>
            <a:pPr>
              <a:lnSpc>
                <a:spcPct val="120000"/>
              </a:lnSpc>
            </a:pPr>
            <a:r>
              <a:rPr lang="en-US" sz="2400" dirty="0"/>
              <a:t>Part of Coastal Zone Management Coastal Resilience Grant Program</a:t>
            </a:r>
          </a:p>
          <a:p>
            <a:pPr>
              <a:lnSpc>
                <a:spcPct val="120000"/>
              </a:lnSpc>
            </a:pPr>
            <a:r>
              <a:rPr lang="en-US" sz="2400" dirty="0"/>
              <a:t>Existing Conditions Survey by Meridian Associates, Inc – Nov. 2020</a:t>
            </a:r>
          </a:p>
          <a:p>
            <a:pPr>
              <a:lnSpc>
                <a:spcPct val="120000"/>
              </a:lnSpc>
            </a:pPr>
            <a:r>
              <a:rPr lang="en-US" sz="2400" dirty="0"/>
              <a:t>Wetland Delineation by </a:t>
            </a:r>
            <a:r>
              <a:rPr lang="en-US" sz="2400" dirty="0" err="1"/>
              <a:t>Derosa</a:t>
            </a:r>
            <a:r>
              <a:rPr lang="en-US" sz="2400" dirty="0"/>
              <a:t> Environmental Consulting, Inc – Nov. 2020</a:t>
            </a:r>
          </a:p>
          <a:p>
            <a:pPr>
              <a:lnSpc>
                <a:spcPct val="120000"/>
              </a:lnSpc>
            </a:pPr>
            <a:r>
              <a:rPr lang="en-US" sz="2400" dirty="0"/>
              <a:t>Feasibility Study: “Elevation of Apple Street for Alternate Transportation Route”, prepared  by TEC, Inc. – Jan. 2021</a:t>
            </a:r>
            <a:endParaRPr lang="en-US" dirty="0"/>
          </a:p>
          <a:p>
            <a:pPr marL="0" indent="0">
              <a:lnSpc>
                <a:spcPct val="120000"/>
              </a:lnSpc>
              <a:buNone/>
            </a:pPr>
            <a:endParaRPr lang="en-US" sz="1300" dirty="0"/>
          </a:p>
          <a:p>
            <a:pPr>
              <a:lnSpc>
                <a:spcPct val="120000"/>
              </a:lnSpc>
            </a:pPr>
            <a:endParaRPr lang="en-US" sz="1100" dirty="0"/>
          </a:p>
          <a:p>
            <a:endParaRPr lang="en-US" dirty="0"/>
          </a:p>
          <a:p>
            <a:endParaRPr lang="en-US" dirty="0"/>
          </a:p>
        </p:txBody>
      </p:sp>
      <p:pic>
        <p:nvPicPr>
          <p:cNvPr id="6" name="Picture 5">
            <a:extLst>
              <a:ext uri="{FF2B5EF4-FFF2-40B4-BE49-F238E27FC236}">
                <a16:creationId xmlns:a16="http://schemas.microsoft.com/office/drawing/2014/main" id="{CC69F6C6-EE5C-4EC2-8AE1-FFC1DBE7BE20}"/>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5" name="Picture 4">
            <a:extLst>
              <a:ext uri="{FF2B5EF4-FFF2-40B4-BE49-F238E27FC236}">
                <a16:creationId xmlns:a16="http://schemas.microsoft.com/office/drawing/2014/main" id="{4177A2C5-901C-436F-B0C4-5938B3F0F7FF}"/>
              </a:ext>
            </a:extLst>
          </p:cNvPr>
          <p:cNvPicPr>
            <a:picLocks noChangeAspect="1"/>
          </p:cNvPicPr>
          <p:nvPr/>
        </p:nvPicPr>
        <p:blipFill>
          <a:blip r:embed="rId4"/>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338877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8EF8F-88E8-4C9D-9213-DD6B4F15CB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6816" y="1401403"/>
            <a:ext cx="8978826" cy="5202809"/>
          </a:xfrm>
          <a:prstGeom prst="rect">
            <a:avLst/>
          </a:prstGeom>
        </p:spPr>
      </p:pic>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a:xfrm>
            <a:off x="740411" y="355750"/>
            <a:ext cx="10515600" cy="660400"/>
          </a:xfrm>
        </p:spPr>
        <p:txBody>
          <a:bodyPr>
            <a:normAutofit fontScale="90000"/>
          </a:bodyPr>
          <a:lstStyle/>
          <a:p>
            <a:r>
              <a:rPr lang="en-US" dirty="0">
                <a:solidFill>
                  <a:schemeClr val="tx1"/>
                </a:solidFill>
                <a:latin typeface="+mn-lt"/>
                <a:cs typeface="Calibri" panose="020F0502020204030204" pitchFamily="34" charset="0"/>
              </a:rPr>
              <a:t>Existing Conditions </a:t>
            </a:r>
            <a:br>
              <a:rPr lang="en-US" dirty="0">
                <a:solidFill>
                  <a:schemeClr val="tx1"/>
                </a:solidFill>
                <a:latin typeface="+mn-lt"/>
                <a:cs typeface="Calibri" panose="020F0502020204030204" pitchFamily="34" charset="0"/>
              </a:rPr>
            </a:br>
            <a:r>
              <a:rPr lang="en-US" dirty="0">
                <a:solidFill>
                  <a:schemeClr val="tx1"/>
                </a:solidFill>
                <a:latin typeface="+mn-lt"/>
                <a:cs typeface="Calibri" panose="020F0502020204030204" pitchFamily="34" charset="0"/>
              </a:rPr>
              <a:t>&amp; Challenges</a:t>
            </a:r>
          </a:p>
        </p:txBody>
      </p:sp>
      <p:pic>
        <p:nvPicPr>
          <p:cNvPr id="25" name="Picture 24" descr="A close up of a logo&#10;&#10;Description automatically generated">
            <a:extLst>
              <a:ext uri="{FF2B5EF4-FFF2-40B4-BE49-F238E27FC236}">
                <a16:creationId xmlns:a16="http://schemas.microsoft.com/office/drawing/2014/main" id="{26B1ADD1-A393-477A-B8A0-FB5728C472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337947">
            <a:off x="9340327" y="1598491"/>
            <a:ext cx="1035128" cy="1212250"/>
          </a:xfrm>
          <a:prstGeom prst="rect">
            <a:avLst/>
          </a:prstGeom>
          <a:effectLst>
            <a:outerShdw blurRad="50800" dist="38100" dir="2700000" algn="tl" rotWithShape="0">
              <a:prstClr val="black">
                <a:alpha val="40000"/>
              </a:prstClr>
            </a:outerShdw>
          </a:effectLst>
        </p:spPr>
      </p:pic>
      <p:sp>
        <p:nvSpPr>
          <p:cNvPr id="51" name="Rounded Rectangular Callout 12">
            <a:extLst>
              <a:ext uri="{FF2B5EF4-FFF2-40B4-BE49-F238E27FC236}">
                <a16:creationId xmlns:a16="http://schemas.microsoft.com/office/drawing/2014/main" id="{C698C840-7F3B-4861-A321-AC49DC768F2E}"/>
              </a:ext>
            </a:extLst>
          </p:cNvPr>
          <p:cNvSpPr/>
          <p:nvPr/>
        </p:nvSpPr>
        <p:spPr>
          <a:xfrm>
            <a:off x="3703086" y="1542091"/>
            <a:ext cx="2477764" cy="529990"/>
          </a:xfrm>
          <a:prstGeom prst="wedgeRoundRectCallout">
            <a:avLst>
              <a:gd name="adj1" fmla="val -13472"/>
              <a:gd name="adj2" fmla="val 211608"/>
              <a:gd name="adj3" fmla="val 16667"/>
            </a:avLst>
          </a:prstGeom>
          <a:solidFill>
            <a:schemeClr val="tx1"/>
          </a:solidFill>
          <a:ln>
            <a:solidFill>
              <a:srgbClr val="006DB6"/>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dirty="0">
                <a:latin typeface="Britannic Bold" panose="020B0903060703020204" pitchFamily="34" charset="0"/>
              </a:rPr>
              <a:t>Bordering Vegetated Wetlands</a:t>
            </a:r>
          </a:p>
        </p:txBody>
      </p:sp>
      <p:sp>
        <p:nvSpPr>
          <p:cNvPr id="54" name="Rounded Rectangular Callout 12">
            <a:extLst>
              <a:ext uri="{FF2B5EF4-FFF2-40B4-BE49-F238E27FC236}">
                <a16:creationId xmlns:a16="http://schemas.microsoft.com/office/drawing/2014/main" id="{58E42054-2ADA-4C33-B469-D536C8D408D3}"/>
              </a:ext>
            </a:extLst>
          </p:cNvPr>
          <p:cNvSpPr/>
          <p:nvPr/>
        </p:nvSpPr>
        <p:spPr>
          <a:xfrm>
            <a:off x="4243502" y="5820137"/>
            <a:ext cx="2546185" cy="742598"/>
          </a:xfrm>
          <a:prstGeom prst="wedgeRoundRectCallout">
            <a:avLst>
              <a:gd name="adj1" fmla="val -36833"/>
              <a:gd name="adj2" fmla="val -396257"/>
              <a:gd name="adj3" fmla="val 16667"/>
            </a:avLst>
          </a:prstGeom>
          <a:solidFill>
            <a:schemeClr val="tx1"/>
          </a:solidFill>
          <a:ln>
            <a:solidFill>
              <a:srgbClr val="006DB6"/>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dirty="0">
                <a:latin typeface="Britannic Bold" panose="020B0903060703020204" pitchFamily="34" charset="0"/>
              </a:rPr>
              <a:t>Low Point 2 </a:t>
            </a:r>
          </a:p>
          <a:p>
            <a:pPr algn="ctr"/>
            <a:r>
              <a:rPr lang="en-US" dirty="0">
                <a:latin typeface="Britannic Bold" panose="020B0903060703020204" pitchFamily="34" charset="0"/>
              </a:rPr>
              <a:t>200’ north of culvert</a:t>
            </a:r>
          </a:p>
        </p:txBody>
      </p:sp>
      <p:sp>
        <p:nvSpPr>
          <p:cNvPr id="56" name="Rounded Rectangular Callout 12">
            <a:extLst>
              <a:ext uri="{FF2B5EF4-FFF2-40B4-BE49-F238E27FC236}">
                <a16:creationId xmlns:a16="http://schemas.microsoft.com/office/drawing/2014/main" id="{B7C8CB3B-C13D-4AC0-94C6-D6DC6D2D44C1}"/>
              </a:ext>
            </a:extLst>
          </p:cNvPr>
          <p:cNvSpPr/>
          <p:nvPr/>
        </p:nvSpPr>
        <p:spPr>
          <a:xfrm>
            <a:off x="7315200" y="5930105"/>
            <a:ext cx="2116041" cy="674107"/>
          </a:xfrm>
          <a:prstGeom prst="wedgeRoundRectCallout">
            <a:avLst>
              <a:gd name="adj1" fmla="val -36345"/>
              <a:gd name="adj2" fmla="val -107571"/>
              <a:gd name="adj3" fmla="val 16667"/>
            </a:avLst>
          </a:prstGeom>
          <a:solidFill>
            <a:schemeClr val="tx1"/>
          </a:solidFill>
          <a:ln>
            <a:solidFill>
              <a:srgbClr val="006DB6"/>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dirty="0">
                <a:latin typeface="Britannic Bold" panose="020B0903060703020204" pitchFamily="34" charset="0"/>
              </a:rPr>
              <a:t>Low Point 1 at Existing Culvert</a:t>
            </a:r>
          </a:p>
        </p:txBody>
      </p:sp>
      <p:pic>
        <p:nvPicPr>
          <p:cNvPr id="12" name="Picture 11">
            <a:extLst>
              <a:ext uri="{FF2B5EF4-FFF2-40B4-BE49-F238E27FC236}">
                <a16:creationId xmlns:a16="http://schemas.microsoft.com/office/drawing/2014/main" id="{2A89A9F6-3A5F-48B4-ABC4-2AC972F16DD9}"/>
              </a:ext>
            </a:extLst>
          </p:cNvPr>
          <p:cNvPicPr>
            <a:picLocks noChangeAspect="1"/>
          </p:cNvPicPr>
          <p:nvPr/>
        </p:nvPicPr>
        <p:blipFill>
          <a:blip r:embed="rId5"/>
          <a:stretch>
            <a:fillRect/>
          </a:stretch>
        </p:blipFill>
        <p:spPr>
          <a:xfrm>
            <a:off x="10656606" y="84585"/>
            <a:ext cx="1258026" cy="1265054"/>
          </a:xfrm>
          <a:prstGeom prst="rect">
            <a:avLst/>
          </a:prstGeom>
        </p:spPr>
      </p:pic>
      <p:sp>
        <p:nvSpPr>
          <p:cNvPr id="22" name="Rounded Rectangular Callout 12">
            <a:extLst>
              <a:ext uri="{FF2B5EF4-FFF2-40B4-BE49-F238E27FC236}">
                <a16:creationId xmlns:a16="http://schemas.microsoft.com/office/drawing/2014/main" id="{D872B3AC-4738-480C-95E4-B1D07209774E}"/>
              </a:ext>
            </a:extLst>
          </p:cNvPr>
          <p:cNvSpPr/>
          <p:nvPr/>
        </p:nvSpPr>
        <p:spPr>
          <a:xfrm>
            <a:off x="1481401" y="3748593"/>
            <a:ext cx="2614606" cy="529990"/>
          </a:xfrm>
          <a:prstGeom prst="wedgeRoundRectCallout">
            <a:avLst>
              <a:gd name="adj1" fmla="val 52888"/>
              <a:gd name="adj2" fmla="val -226844"/>
              <a:gd name="adj3" fmla="val 16667"/>
            </a:avLst>
          </a:prstGeom>
          <a:solidFill>
            <a:schemeClr val="tx1"/>
          </a:solidFill>
          <a:ln>
            <a:solidFill>
              <a:srgbClr val="006DB6"/>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dirty="0">
                <a:latin typeface="Britannic Bold" panose="020B0903060703020204" pitchFamily="34" charset="0"/>
              </a:rPr>
              <a:t>Narrow 18’ wide Roadway Cross Section</a:t>
            </a:r>
          </a:p>
        </p:txBody>
      </p:sp>
      <p:pic>
        <p:nvPicPr>
          <p:cNvPr id="10" name="Picture 9">
            <a:extLst>
              <a:ext uri="{FF2B5EF4-FFF2-40B4-BE49-F238E27FC236}">
                <a16:creationId xmlns:a16="http://schemas.microsoft.com/office/drawing/2014/main" id="{4F2D9209-9C0D-448A-B2CE-C369845758ED}"/>
              </a:ext>
            </a:extLst>
          </p:cNvPr>
          <p:cNvPicPr>
            <a:picLocks noChangeAspect="1"/>
          </p:cNvPicPr>
          <p:nvPr/>
        </p:nvPicPr>
        <p:blipFill>
          <a:blip r:embed="rId6"/>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1167324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p:txBody>
          <a:bodyPr>
            <a:normAutofit/>
          </a:bodyPr>
          <a:lstStyle/>
          <a:p>
            <a:r>
              <a:rPr lang="en-US">
                <a:solidFill>
                  <a:schemeClr val="tx1"/>
                </a:solidFill>
                <a:cs typeface="Calibri" panose="020F0502020204030204" pitchFamily="34" charset="0"/>
              </a:rPr>
              <a:t>Proposed Alternatives  </a:t>
            </a:r>
            <a:endParaRPr lang="en-US" dirty="0">
              <a:solidFill>
                <a:schemeClr val="tx1"/>
              </a:solidFill>
              <a:latin typeface="+mn-lt"/>
              <a:cs typeface="Calibri" panose="020F0502020204030204" pitchFamily="34" charset="0"/>
            </a:endParaRPr>
          </a:p>
        </p:txBody>
      </p:sp>
      <p:sp>
        <p:nvSpPr>
          <p:cNvPr id="6" name="Content Placeholder 5">
            <a:extLst>
              <a:ext uri="{FF2B5EF4-FFF2-40B4-BE49-F238E27FC236}">
                <a16:creationId xmlns:a16="http://schemas.microsoft.com/office/drawing/2014/main" id="{DDF2BB00-7EA2-4FF1-9A45-6FA93C1A2A1A}"/>
              </a:ext>
            </a:extLst>
          </p:cNvPr>
          <p:cNvSpPr>
            <a:spLocks noGrp="1"/>
          </p:cNvSpPr>
          <p:nvPr>
            <p:ph sz="half" idx="2"/>
          </p:nvPr>
        </p:nvSpPr>
        <p:spPr>
          <a:xfrm>
            <a:off x="966999" y="1281539"/>
            <a:ext cx="10947633" cy="1948223"/>
          </a:xfrm>
        </p:spPr>
        <p:txBody>
          <a:bodyPr>
            <a:noAutofit/>
          </a:bodyPr>
          <a:lstStyle/>
          <a:p>
            <a:pPr marL="0" indent="0">
              <a:buNone/>
            </a:pPr>
            <a:r>
              <a:rPr lang="en-US" sz="2400" u="sng" dirty="0"/>
              <a:t>Alternative 1 – Raise Apple Street to Elevation 14.0’</a:t>
            </a:r>
            <a:endParaRPr lang="en-US" sz="2400" dirty="0"/>
          </a:p>
          <a:p>
            <a:r>
              <a:rPr lang="en-US" sz="2400" dirty="0"/>
              <a:t>Raise the existing Low Point 3.2’ </a:t>
            </a:r>
          </a:p>
          <a:p>
            <a:r>
              <a:rPr lang="en-US" sz="2400" dirty="0"/>
              <a:t>Widen the Roadway to 20’ wide</a:t>
            </a:r>
          </a:p>
          <a:p>
            <a:r>
              <a:rPr lang="en-US" sz="2400" dirty="0"/>
              <a:t>Modified Rockfill Slope Adjacent to Wetlands</a:t>
            </a:r>
          </a:p>
          <a:p>
            <a:endParaRPr lang="en-US" sz="2400" dirty="0"/>
          </a:p>
          <a:p>
            <a:endParaRPr lang="en-US" sz="1600" dirty="0"/>
          </a:p>
          <a:p>
            <a:endParaRPr lang="en-US" sz="2000" dirty="0"/>
          </a:p>
          <a:p>
            <a:endParaRPr lang="en-US" sz="1600" dirty="0"/>
          </a:p>
        </p:txBody>
      </p:sp>
      <p:pic>
        <p:nvPicPr>
          <p:cNvPr id="14" name="Picture 13">
            <a:extLst>
              <a:ext uri="{FF2B5EF4-FFF2-40B4-BE49-F238E27FC236}">
                <a16:creationId xmlns:a16="http://schemas.microsoft.com/office/drawing/2014/main" id="{BAB5E9E8-09D7-4D9A-B342-430912119CB4}"/>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17" name="Picture 16">
            <a:extLst>
              <a:ext uri="{FF2B5EF4-FFF2-40B4-BE49-F238E27FC236}">
                <a16:creationId xmlns:a16="http://schemas.microsoft.com/office/drawing/2014/main" id="{A5141F62-BDED-469D-B5D1-40D1878EEE4E}"/>
              </a:ext>
            </a:extLst>
          </p:cNvPr>
          <p:cNvPicPr>
            <a:picLocks noChangeAspect="1"/>
          </p:cNvPicPr>
          <p:nvPr/>
        </p:nvPicPr>
        <p:blipFill>
          <a:blip r:embed="rId4"/>
          <a:stretch>
            <a:fillRect/>
          </a:stretch>
        </p:blipFill>
        <p:spPr>
          <a:xfrm>
            <a:off x="1083031" y="3523377"/>
            <a:ext cx="8455252" cy="2969494"/>
          </a:xfrm>
          <a:prstGeom prst="rect">
            <a:avLst/>
          </a:prstGeom>
        </p:spPr>
      </p:pic>
      <p:pic>
        <p:nvPicPr>
          <p:cNvPr id="8" name="Picture 7">
            <a:extLst>
              <a:ext uri="{FF2B5EF4-FFF2-40B4-BE49-F238E27FC236}">
                <a16:creationId xmlns:a16="http://schemas.microsoft.com/office/drawing/2014/main" id="{E216AA7D-9E52-4BC8-9A4E-6549338B0977}"/>
              </a:ext>
            </a:extLst>
          </p:cNvPr>
          <p:cNvPicPr>
            <a:picLocks noChangeAspect="1"/>
          </p:cNvPicPr>
          <p:nvPr/>
        </p:nvPicPr>
        <p:blipFill>
          <a:blip r:embed="rId5"/>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217822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p:txBody>
          <a:bodyPr>
            <a:normAutofit/>
          </a:bodyPr>
          <a:lstStyle/>
          <a:p>
            <a:r>
              <a:rPr lang="en-US">
                <a:solidFill>
                  <a:schemeClr val="tx1"/>
                </a:solidFill>
                <a:cs typeface="Calibri" panose="020F0502020204030204" pitchFamily="34" charset="0"/>
              </a:rPr>
              <a:t>Proposed Alternatives  </a:t>
            </a:r>
            <a:endParaRPr lang="en-US" dirty="0">
              <a:solidFill>
                <a:schemeClr val="tx1"/>
              </a:solidFill>
              <a:latin typeface="+mn-lt"/>
              <a:cs typeface="Calibri" panose="020F0502020204030204" pitchFamily="34" charset="0"/>
            </a:endParaRPr>
          </a:p>
        </p:txBody>
      </p:sp>
      <p:sp>
        <p:nvSpPr>
          <p:cNvPr id="6" name="Content Placeholder 5">
            <a:extLst>
              <a:ext uri="{FF2B5EF4-FFF2-40B4-BE49-F238E27FC236}">
                <a16:creationId xmlns:a16="http://schemas.microsoft.com/office/drawing/2014/main" id="{DDF2BB00-7EA2-4FF1-9A45-6FA93C1A2A1A}"/>
              </a:ext>
            </a:extLst>
          </p:cNvPr>
          <p:cNvSpPr>
            <a:spLocks noGrp="1"/>
          </p:cNvSpPr>
          <p:nvPr>
            <p:ph sz="half" idx="2"/>
          </p:nvPr>
        </p:nvSpPr>
        <p:spPr>
          <a:xfrm>
            <a:off x="443871" y="806525"/>
            <a:ext cx="11132191" cy="2329422"/>
          </a:xfrm>
        </p:spPr>
        <p:txBody>
          <a:bodyPr>
            <a:noAutofit/>
          </a:bodyPr>
          <a:lstStyle/>
          <a:p>
            <a:endParaRPr lang="en-US" sz="2400" dirty="0"/>
          </a:p>
          <a:p>
            <a:pPr marL="0" indent="0">
              <a:buNone/>
            </a:pPr>
            <a:r>
              <a:rPr lang="en-US" sz="2400" u="sng" dirty="0"/>
              <a:t>Alternative 2 – Raise Apple Street to Elevation 14.0’ – With Retaining Wall</a:t>
            </a:r>
            <a:endParaRPr lang="en-US" sz="2400" dirty="0"/>
          </a:p>
          <a:p>
            <a:r>
              <a:rPr lang="en-US" sz="2400" dirty="0"/>
              <a:t>Raise the existing Low Point 3.2’</a:t>
            </a:r>
          </a:p>
          <a:p>
            <a:r>
              <a:rPr lang="en-US" sz="2400" dirty="0"/>
              <a:t>Widen the Roadway to 20’ wide</a:t>
            </a:r>
          </a:p>
          <a:p>
            <a:r>
              <a:rPr lang="en-US" sz="2400" dirty="0"/>
              <a:t>270’ of New Retaining Wall, Adjacent to Wetlands</a:t>
            </a:r>
          </a:p>
          <a:p>
            <a:endParaRPr lang="en-US" sz="1600" dirty="0"/>
          </a:p>
          <a:p>
            <a:endParaRPr lang="en-US" sz="2000" dirty="0"/>
          </a:p>
          <a:p>
            <a:endParaRPr lang="en-US" sz="2000" dirty="0"/>
          </a:p>
          <a:p>
            <a:endParaRPr lang="en-US" sz="1600" dirty="0"/>
          </a:p>
        </p:txBody>
      </p:sp>
      <p:pic>
        <p:nvPicPr>
          <p:cNvPr id="14" name="Picture 13">
            <a:extLst>
              <a:ext uri="{FF2B5EF4-FFF2-40B4-BE49-F238E27FC236}">
                <a16:creationId xmlns:a16="http://schemas.microsoft.com/office/drawing/2014/main" id="{BAB5E9E8-09D7-4D9A-B342-430912119CB4}"/>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4" name="Picture 3">
            <a:extLst>
              <a:ext uri="{FF2B5EF4-FFF2-40B4-BE49-F238E27FC236}">
                <a16:creationId xmlns:a16="http://schemas.microsoft.com/office/drawing/2014/main" id="{B14AD825-BBF9-468D-B18C-B681AE898A57}"/>
              </a:ext>
            </a:extLst>
          </p:cNvPr>
          <p:cNvPicPr>
            <a:picLocks noChangeAspect="1"/>
          </p:cNvPicPr>
          <p:nvPr/>
        </p:nvPicPr>
        <p:blipFill>
          <a:blip r:embed="rId4"/>
          <a:stretch>
            <a:fillRect/>
          </a:stretch>
        </p:blipFill>
        <p:spPr>
          <a:xfrm>
            <a:off x="661984" y="3241532"/>
            <a:ext cx="8062566" cy="3306605"/>
          </a:xfrm>
          <a:prstGeom prst="rect">
            <a:avLst/>
          </a:prstGeom>
        </p:spPr>
      </p:pic>
      <p:pic>
        <p:nvPicPr>
          <p:cNvPr id="7" name="Picture 6">
            <a:extLst>
              <a:ext uri="{FF2B5EF4-FFF2-40B4-BE49-F238E27FC236}">
                <a16:creationId xmlns:a16="http://schemas.microsoft.com/office/drawing/2014/main" id="{0607EBFC-74B1-479D-9199-6C013A7A7BED}"/>
              </a:ext>
            </a:extLst>
          </p:cNvPr>
          <p:cNvPicPr>
            <a:picLocks noChangeAspect="1"/>
          </p:cNvPicPr>
          <p:nvPr/>
        </p:nvPicPr>
        <p:blipFill>
          <a:blip r:embed="rId5"/>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182529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F4D-9509-4060-97D3-76A690D44D0A}"/>
              </a:ext>
            </a:extLst>
          </p:cNvPr>
          <p:cNvSpPr>
            <a:spLocks noGrp="1"/>
          </p:cNvSpPr>
          <p:nvPr>
            <p:ph type="title"/>
          </p:nvPr>
        </p:nvSpPr>
        <p:spPr/>
        <p:txBody>
          <a:bodyPr>
            <a:normAutofit/>
          </a:bodyPr>
          <a:lstStyle/>
          <a:p>
            <a:r>
              <a:rPr lang="en-US">
                <a:solidFill>
                  <a:schemeClr val="tx1"/>
                </a:solidFill>
                <a:cs typeface="Calibri" panose="020F0502020204030204" pitchFamily="34" charset="0"/>
              </a:rPr>
              <a:t>Proposed Alternatives  </a:t>
            </a:r>
            <a:endParaRPr lang="en-US" dirty="0">
              <a:solidFill>
                <a:schemeClr val="tx1"/>
              </a:solidFill>
              <a:latin typeface="+mn-lt"/>
              <a:cs typeface="Calibri" panose="020F0502020204030204" pitchFamily="34" charset="0"/>
            </a:endParaRPr>
          </a:p>
        </p:txBody>
      </p:sp>
      <p:sp>
        <p:nvSpPr>
          <p:cNvPr id="6" name="Content Placeholder 5">
            <a:extLst>
              <a:ext uri="{FF2B5EF4-FFF2-40B4-BE49-F238E27FC236}">
                <a16:creationId xmlns:a16="http://schemas.microsoft.com/office/drawing/2014/main" id="{DDF2BB00-7EA2-4FF1-9A45-6FA93C1A2A1A}"/>
              </a:ext>
            </a:extLst>
          </p:cNvPr>
          <p:cNvSpPr>
            <a:spLocks noGrp="1"/>
          </p:cNvSpPr>
          <p:nvPr>
            <p:ph sz="half" idx="2"/>
          </p:nvPr>
        </p:nvSpPr>
        <p:spPr>
          <a:xfrm>
            <a:off x="836612" y="1197650"/>
            <a:ext cx="10892079" cy="1923336"/>
          </a:xfrm>
        </p:spPr>
        <p:txBody>
          <a:bodyPr>
            <a:noAutofit/>
          </a:bodyPr>
          <a:lstStyle/>
          <a:p>
            <a:pPr marL="0" indent="0">
              <a:buNone/>
            </a:pPr>
            <a:r>
              <a:rPr lang="en-US" sz="2400" u="sng" dirty="0"/>
              <a:t>Alternative 3 – Raise Apple Street to Elevation 15.3’</a:t>
            </a:r>
            <a:endParaRPr lang="en-US" sz="2400" dirty="0"/>
          </a:p>
          <a:p>
            <a:r>
              <a:rPr lang="en-US" sz="2400" dirty="0"/>
              <a:t>Raise the existing Low Point 4.4’</a:t>
            </a:r>
          </a:p>
          <a:p>
            <a:r>
              <a:rPr lang="en-US" sz="2400" dirty="0"/>
              <a:t>Widen the Roadway to 20’ wide</a:t>
            </a:r>
          </a:p>
          <a:p>
            <a:r>
              <a:rPr lang="en-US" sz="2400" dirty="0"/>
              <a:t>Modified Rockfill Slope, Adjacent to Wetlands</a:t>
            </a:r>
          </a:p>
          <a:p>
            <a:endParaRPr lang="en-US" sz="2400" dirty="0"/>
          </a:p>
          <a:p>
            <a:endParaRPr lang="en-US" sz="1600" dirty="0"/>
          </a:p>
          <a:p>
            <a:endParaRPr lang="en-US" sz="2000" dirty="0"/>
          </a:p>
          <a:p>
            <a:endParaRPr lang="en-US" sz="2000" dirty="0"/>
          </a:p>
          <a:p>
            <a:endParaRPr lang="en-US" sz="1600" dirty="0"/>
          </a:p>
        </p:txBody>
      </p:sp>
      <p:pic>
        <p:nvPicPr>
          <p:cNvPr id="14" name="Picture 13">
            <a:extLst>
              <a:ext uri="{FF2B5EF4-FFF2-40B4-BE49-F238E27FC236}">
                <a16:creationId xmlns:a16="http://schemas.microsoft.com/office/drawing/2014/main" id="{BAB5E9E8-09D7-4D9A-B342-430912119CB4}"/>
              </a:ext>
            </a:extLst>
          </p:cNvPr>
          <p:cNvPicPr>
            <a:picLocks noChangeAspect="1"/>
          </p:cNvPicPr>
          <p:nvPr/>
        </p:nvPicPr>
        <p:blipFill>
          <a:blip r:embed="rId3"/>
          <a:stretch>
            <a:fillRect/>
          </a:stretch>
        </p:blipFill>
        <p:spPr>
          <a:xfrm>
            <a:off x="10656606" y="84585"/>
            <a:ext cx="1258026" cy="1265054"/>
          </a:xfrm>
          <a:prstGeom prst="rect">
            <a:avLst/>
          </a:prstGeom>
        </p:spPr>
      </p:pic>
      <p:pic>
        <p:nvPicPr>
          <p:cNvPr id="7" name="Picture 6">
            <a:extLst>
              <a:ext uri="{FF2B5EF4-FFF2-40B4-BE49-F238E27FC236}">
                <a16:creationId xmlns:a16="http://schemas.microsoft.com/office/drawing/2014/main" id="{2FC182B0-2AE7-4596-AB63-6CCD293D873F}"/>
              </a:ext>
            </a:extLst>
          </p:cNvPr>
          <p:cNvPicPr>
            <a:picLocks noChangeAspect="1"/>
          </p:cNvPicPr>
          <p:nvPr/>
        </p:nvPicPr>
        <p:blipFill>
          <a:blip r:embed="rId4"/>
          <a:stretch>
            <a:fillRect/>
          </a:stretch>
        </p:blipFill>
        <p:spPr>
          <a:xfrm>
            <a:off x="762060" y="3294776"/>
            <a:ext cx="8864959" cy="3018212"/>
          </a:xfrm>
          <a:prstGeom prst="rect">
            <a:avLst/>
          </a:prstGeom>
        </p:spPr>
      </p:pic>
      <p:pic>
        <p:nvPicPr>
          <p:cNvPr id="8" name="Picture 7">
            <a:extLst>
              <a:ext uri="{FF2B5EF4-FFF2-40B4-BE49-F238E27FC236}">
                <a16:creationId xmlns:a16="http://schemas.microsoft.com/office/drawing/2014/main" id="{E0D7A7AA-9F64-469E-9D27-75DB57FFB999}"/>
              </a:ext>
            </a:extLst>
          </p:cNvPr>
          <p:cNvPicPr>
            <a:picLocks noChangeAspect="1"/>
          </p:cNvPicPr>
          <p:nvPr/>
        </p:nvPicPr>
        <p:blipFill>
          <a:blip r:embed="rId5"/>
          <a:stretch>
            <a:fillRect/>
          </a:stretch>
        </p:blipFill>
        <p:spPr>
          <a:xfrm>
            <a:off x="10697490" y="5597158"/>
            <a:ext cx="1176257" cy="1176257"/>
          </a:xfrm>
          <a:prstGeom prst="rect">
            <a:avLst/>
          </a:prstGeom>
        </p:spPr>
      </p:pic>
    </p:spTree>
    <p:extLst>
      <p:ext uri="{BB962C8B-B14F-4D97-AF65-F5344CB8AC3E}">
        <p14:creationId xmlns:p14="http://schemas.microsoft.com/office/powerpoint/2010/main" val="474657966"/>
      </p:ext>
    </p:extLst>
  </p:cSld>
  <p:clrMapOvr>
    <a:masterClrMapping/>
  </p:clrMapOvr>
</p:sld>
</file>

<file path=ppt/theme/theme1.xml><?xml version="1.0" encoding="utf-8"?>
<a:theme xmlns:a="http://schemas.openxmlformats.org/drawingml/2006/main" name="Office Theme">
  <a:themeElements>
    <a:clrScheme name="TEC Background">
      <a:dk1>
        <a:srgbClr val="006DB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10906</TotalTime>
  <Words>3097</Words>
  <Application>Microsoft Office PowerPoint</Application>
  <PresentationFormat>Widescreen</PresentationFormat>
  <Paragraphs>237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Britannic Bold</vt:lpstr>
      <vt:lpstr>Calibri</vt:lpstr>
      <vt:lpstr>CIDFont+F6</vt:lpstr>
      <vt:lpstr>Office Theme</vt:lpstr>
      <vt:lpstr> Massachusetts Office OF Coastal Zone Management Coastal Resilience Grant Program  Apple Street Alternate Transportation Route Feasibility Study Town of Essex </vt:lpstr>
      <vt:lpstr>Project Location</vt:lpstr>
      <vt:lpstr>Project Description</vt:lpstr>
      <vt:lpstr>Work Performed to Date as Part of “Phase 1”</vt:lpstr>
      <vt:lpstr>Work Performed to Date as Part of “Phase 2”</vt:lpstr>
      <vt:lpstr>Existing Conditions  &amp; Challenges</vt:lpstr>
      <vt:lpstr>Proposed Alternatives  </vt:lpstr>
      <vt:lpstr>Proposed Alternatives  </vt:lpstr>
      <vt:lpstr>Proposed Alternatives  </vt:lpstr>
      <vt:lpstr>Proposed Alternatives  </vt:lpstr>
      <vt:lpstr>Summary of Results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Eulie</dc:creator>
  <cp:lastModifiedBy>Lori Aho</cp:lastModifiedBy>
  <cp:revision>325</cp:revision>
  <cp:lastPrinted>2021-05-17T12:21:54Z</cp:lastPrinted>
  <dcterms:created xsi:type="dcterms:W3CDTF">2018-02-02T17:47:21Z</dcterms:created>
  <dcterms:modified xsi:type="dcterms:W3CDTF">2021-05-17T13:07:50Z</dcterms:modified>
</cp:coreProperties>
</file>