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Lst>
  <p:notesMasterIdLst>
    <p:notesMasterId r:id="rId34"/>
  </p:notesMasterIdLst>
  <p:sldIdLst>
    <p:sldId id="256" r:id="rId2"/>
    <p:sldId id="331" r:id="rId3"/>
    <p:sldId id="308" r:id="rId4"/>
    <p:sldId id="287" r:id="rId5"/>
    <p:sldId id="342" r:id="rId6"/>
    <p:sldId id="366" r:id="rId7"/>
    <p:sldId id="369" r:id="rId8"/>
    <p:sldId id="367" r:id="rId9"/>
    <p:sldId id="371" r:id="rId10"/>
    <p:sldId id="372" r:id="rId11"/>
    <p:sldId id="345" r:id="rId12"/>
    <p:sldId id="302" r:id="rId13"/>
    <p:sldId id="341" r:id="rId14"/>
    <p:sldId id="303" r:id="rId15"/>
    <p:sldId id="318" r:id="rId16"/>
    <p:sldId id="328" r:id="rId17"/>
    <p:sldId id="373" r:id="rId18"/>
    <p:sldId id="329" r:id="rId19"/>
    <p:sldId id="330" r:id="rId20"/>
    <p:sldId id="360" r:id="rId21"/>
    <p:sldId id="347" r:id="rId22"/>
    <p:sldId id="349" r:id="rId23"/>
    <p:sldId id="365" r:id="rId24"/>
    <p:sldId id="327" r:id="rId25"/>
    <p:sldId id="368" r:id="rId26"/>
    <p:sldId id="319" r:id="rId27"/>
    <p:sldId id="326" r:id="rId28"/>
    <p:sldId id="325" r:id="rId29"/>
    <p:sldId id="359" r:id="rId30"/>
    <p:sldId id="348" r:id="rId31"/>
    <p:sldId id="353" r:id="rId32"/>
    <p:sldId id="261" r:id="rId3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79CD96-CABE-4397-9E6A-8519943A9E9D}" v="11" dt="2023-01-23T19:50:51.6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41" autoAdjust="0"/>
    <p:restoredTop sz="92687" autoAdjust="0"/>
  </p:normalViewPr>
  <p:slideViewPr>
    <p:cSldViewPr snapToGrid="0" snapToObjects="1">
      <p:cViewPr>
        <p:scale>
          <a:sx n="99" d="100"/>
          <a:sy n="99" d="100"/>
        </p:scale>
        <p:origin x="-204" y="-6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2628" tIns="46313" rIns="92628" bIns="46313" rtlCol="0"/>
          <a:lstStyle>
            <a:lvl1pPr algn="l">
              <a:defRPr sz="11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2628" tIns="46313" rIns="92628" bIns="46313" rtlCol="0"/>
          <a:lstStyle>
            <a:lvl1pPr algn="r">
              <a:defRPr sz="1100"/>
            </a:lvl1pPr>
          </a:lstStyle>
          <a:p>
            <a:fld id="{0BA2C344-1390-5140-8171-BFAA6F10339D}" type="datetimeFigureOut">
              <a:rPr lang="en-US" smtClean="0"/>
              <a:t>1/23/2023</a:t>
            </a:fld>
            <a:endParaRPr lang="en-US"/>
          </a:p>
        </p:txBody>
      </p:sp>
      <p:sp>
        <p:nvSpPr>
          <p:cNvPr id="4" name="Slide Image Placeholder 3"/>
          <p:cNvSpPr>
            <a:spLocks noGrp="1" noRot="1" noChangeAspect="1"/>
          </p:cNvSpPr>
          <p:nvPr>
            <p:ph type="sldImg" idx="2"/>
          </p:nvPr>
        </p:nvSpPr>
        <p:spPr>
          <a:xfrm>
            <a:off x="1416050" y="1162050"/>
            <a:ext cx="4178300" cy="3135313"/>
          </a:xfrm>
          <a:prstGeom prst="rect">
            <a:avLst/>
          </a:prstGeom>
          <a:noFill/>
          <a:ln w="12700">
            <a:solidFill>
              <a:prstClr val="black"/>
            </a:solidFill>
          </a:ln>
        </p:spPr>
        <p:txBody>
          <a:bodyPr vert="horz" lIns="92628" tIns="46313" rIns="92628" bIns="46313"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2628" tIns="46313" rIns="92628" bIns="463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2628" tIns="46313" rIns="92628" bIns="46313" rtlCol="0" anchor="b"/>
          <a:lstStyle>
            <a:lvl1pPr algn="l">
              <a:defRPr sz="11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2628" tIns="46313" rIns="92628" bIns="46313" rtlCol="0" anchor="b"/>
          <a:lstStyle>
            <a:lvl1pPr algn="r">
              <a:defRPr sz="1100"/>
            </a:lvl1pPr>
          </a:lstStyle>
          <a:p>
            <a:fld id="{E151E4A5-BB81-4847-9D46-05526F31CFC0}" type="slidenum">
              <a:rPr lang="en-US" smtClean="0"/>
              <a:t>‹#›</a:t>
            </a:fld>
            <a:endParaRPr lang="en-US"/>
          </a:p>
        </p:txBody>
      </p:sp>
    </p:spTree>
    <p:extLst>
      <p:ext uri="{BB962C8B-B14F-4D97-AF65-F5344CB8AC3E}">
        <p14:creationId xmlns:p14="http://schemas.microsoft.com/office/powerpoint/2010/main" val="3941629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51E4A5-BB81-4847-9D46-05526F31CFC0}" type="slidenum">
              <a:rPr lang="en-US" smtClean="0"/>
              <a:t>16</a:t>
            </a:fld>
            <a:endParaRPr lang="en-US"/>
          </a:p>
        </p:txBody>
      </p:sp>
    </p:spTree>
    <p:extLst>
      <p:ext uri="{BB962C8B-B14F-4D97-AF65-F5344CB8AC3E}">
        <p14:creationId xmlns:p14="http://schemas.microsoft.com/office/powerpoint/2010/main" val="2577759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51E4A5-BB81-4847-9D46-05526F31CFC0}" type="slidenum">
              <a:rPr lang="en-US" smtClean="0"/>
              <a:t>17</a:t>
            </a:fld>
            <a:endParaRPr lang="en-US"/>
          </a:p>
        </p:txBody>
      </p:sp>
    </p:spTree>
    <p:extLst>
      <p:ext uri="{BB962C8B-B14F-4D97-AF65-F5344CB8AC3E}">
        <p14:creationId xmlns:p14="http://schemas.microsoft.com/office/powerpoint/2010/main" val="2577759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51E4A5-BB81-4847-9D46-05526F31CFC0}" type="slidenum">
              <a:rPr lang="en-US" smtClean="0"/>
              <a:t>25</a:t>
            </a:fld>
            <a:endParaRPr lang="en-US"/>
          </a:p>
        </p:txBody>
      </p:sp>
    </p:spTree>
    <p:extLst>
      <p:ext uri="{BB962C8B-B14F-4D97-AF65-F5344CB8AC3E}">
        <p14:creationId xmlns:p14="http://schemas.microsoft.com/office/powerpoint/2010/main" val="4092295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4A04D-E51A-4C91-8C18-BD647E7046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Image Placeholder 1"/>
          <p:cNvSpPr txBox="1">
            <a:spLocks noRot="1" noChangeAspect="1"/>
          </p:cNvSpPr>
          <p:nvPr/>
        </p:nvSpPr>
        <p:spPr>
          <a:xfrm>
            <a:off x="1333500" y="849313"/>
            <a:ext cx="4648200" cy="3486150"/>
          </a:xfrm>
          <a:prstGeom prst="rect">
            <a:avLst/>
          </a:prstGeom>
          <a:noFill/>
          <a:ln w="12700">
            <a:solidFill>
              <a:prstClr val="black"/>
            </a:solidFill>
          </a:ln>
        </p:spPr>
      </p:sp>
    </p:spTree>
    <p:extLst>
      <p:ext uri="{BB962C8B-B14F-4D97-AF65-F5344CB8AC3E}">
        <p14:creationId xmlns:p14="http://schemas.microsoft.com/office/powerpoint/2010/main" val="270938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1182688" y="696913"/>
            <a:ext cx="4646612"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Shape 508"/>
          <p:cNvSpPr txBox="1">
            <a:spLocks noGrp="1"/>
          </p:cNvSpPr>
          <p:nvPr>
            <p:ph type="body" idx="1"/>
          </p:nvPr>
        </p:nvSpPr>
        <p:spPr>
          <a:xfrm>
            <a:off x="701681" y="4416519"/>
            <a:ext cx="5607093" cy="4183200"/>
          </a:xfrm>
          <a:prstGeom prst="rect">
            <a:avLst/>
          </a:prstGeom>
          <a:noFill/>
          <a:ln>
            <a:noFill/>
          </a:ln>
        </p:spPr>
        <p:txBody>
          <a:bodyPr spcFirstLastPara="1" wrap="square" lIns="90550" tIns="45275" rIns="90550" bIns="452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09" name="Shape 509"/>
          <p:cNvSpPr txBox="1">
            <a:spLocks noGrp="1"/>
          </p:cNvSpPr>
          <p:nvPr>
            <p:ph type="sldNum" idx="12"/>
          </p:nvPr>
        </p:nvSpPr>
        <p:spPr>
          <a:xfrm>
            <a:off x="3970350" y="8829828"/>
            <a:ext cx="3038453" cy="465000"/>
          </a:xfrm>
          <a:prstGeom prst="rect">
            <a:avLst/>
          </a:prstGeom>
          <a:noFill/>
          <a:ln>
            <a:noFill/>
          </a:ln>
        </p:spPr>
        <p:txBody>
          <a:bodyPr spcFirstLastPara="1" wrap="square" lIns="90550" tIns="45275" rIns="90550" bIns="45275" anchor="b" anchorCtr="0">
            <a:noAutofit/>
          </a:bodyPr>
          <a:lstStyle/>
          <a:p>
            <a:pPr marL="0" marR="0" lvl="0" indent="0" algn="r" rtl="0">
              <a:spcBef>
                <a:spcPts val="0"/>
              </a:spcBef>
              <a:spcAft>
                <a:spcPts val="0"/>
              </a:spcAft>
              <a:buNone/>
            </a:pPr>
            <a:fld id="{00000000-1234-1234-1234-123412341234}" type="slidenum">
              <a:rPr lang="en-US" sz="1100">
                <a:solidFill>
                  <a:schemeClr val="dk1"/>
                </a:solidFill>
                <a:latin typeface="Calibri"/>
                <a:ea typeface="Calibri"/>
                <a:cs typeface="Calibri"/>
                <a:sym typeface="Calibri"/>
              </a:rPr>
              <a:t>30</a:t>
            </a:fld>
            <a:endParaRPr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7758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1182688" y="696913"/>
            <a:ext cx="4646612"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Shape 508"/>
          <p:cNvSpPr txBox="1">
            <a:spLocks noGrp="1"/>
          </p:cNvSpPr>
          <p:nvPr>
            <p:ph type="body" idx="1"/>
          </p:nvPr>
        </p:nvSpPr>
        <p:spPr>
          <a:xfrm>
            <a:off x="701681" y="4416519"/>
            <a:ext cx="5607093" cy="4183200"/>
          </a:xfrm>
          <a:prstGeom prst="rect">
            <a:avLst/>
          </a:prstGeom>
          <a:noFill/>
          <a:ln>
            <a:noFill/>
          </a:ln>
        </p:spPr>
        <p:txBody>
          <a:bodyPr spcFirstLastPara="1" wrap="square" lIns="90550" tIns="45275" rIns="90550" bIns="452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09" name="Shape 509"/>
          <p:cNvSpPr txBox="1">
            <a:spLocks noGrp="1"/>
          </p:cNvSpPr>
          <p:nvPr>
            <p:ph type="sldNum" idx="12"/>
          </p:nvPr>
        </p:nvSpPr>
        <p:spPr>
          <a:xfrm>
            <a:off x="3970350" y="8829828"/>
            <a:ext cx="3038453" cy="465000"/>
          </a:xfrm>
          <a:prstGeom prst="rect">
            <a:avLst/>
          </a:prstGeom>
          <a:noFill/>
          <a:ln>
            <a:noFill/>
          </a:ln>
        </p:spPr>
        <p:txBody>
          <a:bodyPr spcFirstLastPara="1" wrap="square" lIns="90550" tIns="45275" rIns="90550" bIns="45275" anchor="b" anchorCtr="0">
            <a:noAutofit/>
          </a:bodyPr>
          <a:lstStyle/>
          <a:p>
            <a:pPr marL="0" marR="0" lvl="0" indent="0" algn="r" rtl="0">
              <a:spcBef>
                <a:spcPts val="0"/>
              </a:spcBef>
              <a:spcAft>
                <a:spcPts val="0"/>
              </a:spcAft>
              <a:buNone/>
            </a:pPr>
            <a:fld id="{00000000-1234-1234-1234-123412341234}" type="slidenum">
              <a:rPr lang="en-US" sz="1100">
                <a:solidFill>
                  <a:schemeClr val="dk1"/>
                </a:solidFill>
                <a:latin typeface="Calibri"/>
                <a:ea typeface="Calibri"/>
                <a:cs typeface="Calibri"/>
                <a:sym typeface="Calibri"/>
              </a:rPr>
              <a:t>31</a:t>
            </a:fld>
            <a:endParaRPr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0445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MD -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81844" y="1122363"/>
            <a:ext cx="3662122" cy="2387600"/>
          </a:xfrm>
        </p:spPr>
        <p:txBody>
          <a:bodyPr anchor="b">
            <a:normAutofit/>
          </a:bodyPr>
          <a:lstStyle>
            <a:lvl1pPr algn="l">
              <a:defRPr sz="3600"/>
            </a:lvl1pPr>
          </a:lstStyle>
          <a:p>
            <a:r>
              <a:rPr lang="en-US" dirty="0"/>
              <a:t>Click to edit Master title style</a:t>
            </a:r>
          </a:p>
        </p:txBody>
      </p:sp>
      <p:sp>
        <p:nvSpPr>
          <p:cNvPr id="3" name="Subtitle 2"/>
          <p:cNvSpPr>
            <a:spLocks noGrp="1"/>
          </p:cNvSpPr>
          <p:nvPr>
            <p:ph type="subTitle" idx="1"/>
          </p:nvPr>
        </p:nvSpPr>
        <p:spPr>
          <a:xfrm>
            <a:off x="5181843" y="3602038"/>
            <a:ext cx="366212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7086600" y="7643"/>
            <a:ext cx="1757365" cy="365125"/>
          </a:xfrm>
          <a:prstGeom prst="rect">
            <a:avLst/>
          </a:prstGeom>
        </p:spPr>
        <p:txBody>
          <a:bodyPr anchor="ctr"/>
          <a:lstStyle>
            <a:lvl1pPr algn="r">
              <a:defRPr sz="1000">
                <a:solidFill>
                  <a:schemeClr val="accent6"/>
                </a:solidFill>
              </a:defRPr>
            </a:lvl1pPr>
          </a:lstStyle>
          <a:p>
            <a:fld id="{C764DE79-268F-4C1A-8933-263129D2AF90}" type="datetimeFigureOut">
              <a:rPr lang="en-US" smtClean="0"/>
              <a:pPr/>
              <a:t>1/23/2023</a:t>
            </a:fld>
            <a:endParaRPr lang="en-US" dirty="0"/>
          </a:p>
        </p:txBody>
      </p:sp>
      <p:sp>
        <p:nvSpPr>
          <p:cNvPr id="8" name="Rectangle 7">
            <a:extLst>
              <a:ext uri="{FF2B5EF4-FFF2-40B4-BE49-F238E27FC236}">
                <a16:creationId xmlns:a16="http://schemas.microsoft.com/office/drawing/2014/main" id="{8268E3B0-7EE0-DF41-97CF-5F9A310AF004}"/>
              </a:ext>
            </a:extLst>
          </p:cNvPr>
          <p:cNvSpPr/>
          <p:nvPr userDrawn="1"/>
        </p:nvSpPr>
        <p:spPr>
          <a:xfrm>
            <a:off x="0" y="6634717"/>
            <a:ext cx="9144000" cy="2232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CCA06395-30BE-DE46-82EF-79606EEDF7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37370" y="5257800"/>
            <a:ext cx="4212078" cy="1404026"/>
          </a:xfrm>
          <a:prstGeom prst="rect">
            <a:avLst/>
          </a:prstGeom>
        </p:spPr>
      </p:pic>
      <p:pic>
        <p:nvPicPr>
          <p:cNvPr id="11" name="Picture 10">
            <a:extLst>
              <a:ext uri="{FF2B5EF4-FFF2-40B4-BE49-F238E27FC236}">
                <a16:creationId xmlns:a16="http://schemas.microsoft.com/office/drawing/2014/main" id="{EAFCADBC-EC3D-2B4C-BD35-C273E71F87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7642"/>
            <a:ext cx="4826473" cy="6743351"/>
          </a:xfrm>
          <a:prstGeom prst="rect">
            <a:avLst/>
          </a:prstGeom>
        </p:spPr>
      </p:pic>
    </p:spTree>
    <p:extLst>
      <p:ext uri="{BB962C8B-B14F-4D97-AF65-F5344CB8AC3E}">
        <p14:creationId xmlns:p14="http://schemas.microsoft.com/office/powerpoint/2010/main" val="436436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D -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84840" y="720117"/>
            <a:ext cx="3521415"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5184840" y="3599842"/>
            <a:ext cx="3521415" cy="1500187"/>
          </a:xfrm>
        </p:spPr>
        <p:txBody>
          <a:bodyPr>
            <a:normAutofit/>
          </a:bodyPr>
          <a:lstStyle>
            <a:lvl1pPr marL="0" indent="0">
              <a:buNone/>
              <a:defRPr sz="20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55569988"/>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MD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367A5CE-97AE-A045-8D64-ABA1949E4846}" type="slidenum">
              <a:rPr lang="en-US" smtClean="0"/>
              <a:t>‹#›</a:t>
            </a:fld>
            <a:endParaRPr lang="en-US"/>
          </a:p>
        </p:txBody>
      </p:sp>
    </p:spTree>
    <p:extLst>
      <p:ext uri="{BB962C8B-B14F-4D97-AF65-F5344CB8AC3E}">
        <p14:creationId xmlns:p14="http://schemas.microsoft.com/office/powerpoint/2010/main" val="2415997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MD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367A5CE-97AE-A045-8D64-ABA1949E4846}" type="slidenum">
              <a:rPr lang="en-US" smtClean="0"/>
              <a:t>‹#›</a:t>
            </a:fld>
            <a:endParaRPr lang="en-US"/>
          </a:p>
        </p:txBody>
      </p:sp>
    </p:spTree>
    <p:extLst>
      <p:ext uri="{BB962C8B-B14F-4D97-AF65-F5344CB8AC3E}">
        <p14:creationId xmlns:p14="http://schemas.microsoft.com/office/powerpoint/2010/main" val="1399168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MD -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1/23/2023</a:t>
            </a:fld>
            <a:endParaRPr lang="en-US" dirty="0"/>
          </a:p>
        </p:txBody>
      </p:sp>
      <p:sp>
        <p:nvSpPr>
          <p:cNvPr id="4" name="Slide Number Placeholder 3"/>
          <p:cNvSpPr>
            <a:spLocks noGrp="1"/>
          </p:cNvSpPr>
          <p:nvPr>
            <p:ph type="sldNum" sz="quarter" idx="12"/>
          </p:nvPr>
        </p:nvSpPr>
        <p:spPr/>
        <p:txBody>
          <a:bodyPr/>
          <a:lstStyle/>
          <a:p>
            <a:fld id="{D367A5CE-97AE-A045-8D64-ABA1949E4846}" type="slidenum">
              <a:rPr lang="en-US" smtClean="0"/>
              <a:t>‹#›</a:t>
            </a:fld>
            <a:endParaRPr lang="en-US"/>
          </a:p>
        </p:txBody>
      </p:sp>
    </p:spTree>
    <p:extLst>
      <p:ext uri="{BB962C8B-B14F-4D97-AF65-F5344CB8AC3E}">
        <p14:creationId xmlns:p14="http://schemas.microsoft.com/office/powerpoint/2010/main" val="3214544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D - 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1C12-C243-E14A-A63F-CA033C27B5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6550FF-AF23-7949-8774-33CA5542E520}"/>
              </a:ext>
            </a:extLst>
          </p:cNvPr>
          <p:cNvSpPr>
            <a:spLocks noGrp="1"/>
          </p:cNvSpPr>
          <p:nvPr>
            <p:ph idx="1"/>
          </p:nvPr>
        </p:nvSpPr>
        <p:spPr>
          <a:xfrm>
            <a:off x="628650" y="2266510"/>
            <a:ext cx="7886700" cy="3910453"/>
          </a:xfrm>
        </p:spPr>
        <p:txBody>
          <a:bodyPr/>
          <a:lstStyle>
            <a:lvl1pPr>
              <a:buClr>
                <a:schemeClr val="accent1"/>
              </a:buClr>
              <a:defRPr sz="2400"/>
            </a:lvl1pPr>
            <a:lvl2pPr>
              <a:buClr>
                <a:schemeClr val="accent1"/>
              </a:buClr>
              <a:defRPr sz="2000"/>
            </a:lvl2pPr>
            <a:lvl3pPr>
              <a:buClr>
                <a:schemeClr val="accent1"/>
              </a:buClr>
              <a:defRPr sz="2000"/>
            </a:lvl3pPr>
            <a:lvl4pPr>
              <a:buClr>
                <a:schemeClr val="accent1"/>
              </a:buClr>
              <a:defRPr sz="1800"/>
            </a:lvl4pPr>
            <a:lvl5pPr>
              <a:buClr>
                <a:schemeClr val="accent1"/>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C553DDFD-8A06-684A-8880-6DB0B709A1A7}"/>
              </a:ext>
            </a:extLst>
          </p:cNvPr>
          <p:cNvSpPr>
            <a:spLocks noGrp="1"/>
          </p:cNvSpPr>
          <p:nvPr>
            <p:ph type="sldNum" sz="quarter" idx="12"/>
          </p:nvPr>
        </p:nvSpPr>
        <p:spPr/>
        <p:txBody>
          <a:bodyPr/>
          <a:lstStyle/>
          <a:p>
            <a:fld id="{D367A5CE-97AE-A045-8D64-ABA1949E4846}" type="slidenum">
              <a:rPr lang="en-US" smtClean="0"/>
              <a:t>‹#›</a:t>
            </a:fld>
            <a:endParaRPr lang="en-US"/>
          </a:p>
        </p:txBody>
      </p:sp>
      <p:sp>
        <p:nvSpPr>
          <p:cNvPr id="8" name="Text Placeholder 2">
            <a:extLst>
              <a:ext uri="{FF2B5EF4-FFF2-40B4-BE49-F238E27FC236}">
                <a16:creationId xmlns:a16="http://schemas.microsoft.com/office/drawing/2014/main" id="{4BFA1AFF-435A-644D-A1B2-44C165498A45}"/>
              </a:ext>
            </a:extLst>
          </p:cNvPr>
          <p:cNvSpPr>
            <a:spLocks noGrp="1"/>
          </p:cNvSpPr>
          <p:nvPr>
            <p:ph type="body" idx="13"/>
          </p:nvPr>
        </p:nvSpPr>
        <p:spPr>
          <a:xfrm>
            <a:off x="629841" y="1690689"/>
            <a:ext cx="7885509" cy="575820"/>
          </a:xfrm>
        </p:spPr>
        <p:txBody>
          <a:bodyPr anchor="b">
            <a:normAutofit/>
          </a:bodyPr>
          <a:lstStyle>
            <a:lvl1pPr marL="0" indent="0">
              <a:buNone/>
              <a:defRPr sz="20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Tree>
    <p:extLst>
      <p:ext uri="{BB962C8B-B14F-4D97-AF65-F5344CB8AC3E}">
        <p14:creationId xmlns:p14="http://schemas.microsoft.com/office/powerpoint/2010/main" val="202270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MD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02126"/>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02126"/>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D367A5CE-97AE-A045-8D64-ABA1949E4846}" type="slidenum">
              <a:rPr lang="en-US" smtClean="0"/>
              <a:t>‹#›</a:t>
            </a:fld>
            <a:endParaRPr lang="en-US"/>
          </a:p>
        </p:txBody>
      </p:sp>
    </p:spTree>
    <p:extLst>
      <p:ext uri="{BB962C8B-B14F-4D97-AF65-F5344CB8AC3E}">
        <p14:creationId xmlns:p14="http://schemas.microsoft.com/office/powerpoint/2010/main" val="2666844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D - 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51777"/>
            <a:ext cx="3868340" cy="619826"/>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271603"/>
            <a:ext cx="3868340" cy="368458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51777"/>
            <a:ext cx="3887391" cy="619826"/>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271603"/>
            <a:ext cx="3887391" cy="368458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D367A5CE-97AE-A045-8D64-ABA1949E4846}" type="slidenum">
              <a:rPr lang="en-US" smtClean="0"/>
              <a:t>‹#›</a:t>
            </a:fld>
            <a:endParaRPr lang="en-US"/>
          </a:p>
        </p:txBody>
      </p:sp>
    </p:spTree>
    <p:extLst>
      <p:ext uri="{BB962C8B-B14F-4D97-AF65-F5344CB8AC3E}">
        <p14:creationId xmlns:p14="http://schemas.microsoft.com/office/powerpoint/2010/main" val="2298450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
        <p:cNvGrpSpPr/>
        <p:nvPr/>
      </p:nvGrpSpPr>
      <p:grpSpPr>
        <a:xfrm>
          <a:off x="0" y="0"/>
          <a:ext cx="0" cy="0"/>
          <a:chOff x="0" y="0"/>
          <a:chExt cx="0" cy="0"/>
        </a:xfrm>
      </p:grpSpPr>
      <p:sp>
        <p:nvSpPr>
          <p:cNvPr id="18" name="Shape 18"/>
          <p:cNvSpPr txBox="1">
            <a:spLocks noGrp="1"/>
          </p:cNvSpPr>
          <p:nvPr>
            <p:ph type="ftr" idx="11"/>
          </p:nvPr>
        </p:nvSpPr>
        <p:spPr>
          <a:xfrm rot="-5400000">
            <a:off x="7513639" y="4978403"/>
            <a:ext cx="2895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00" b="0" i="0" u="none" strike="noStrike" cap="none">
                <a:solidFill>
                  <a:srgbClr val="CBCBCB"/>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sldNum" idx="12"/>
          </p:nvPr>
        </p:nvSpPr>
        <p:spPr>
          <a:xfrm>
            <a:off x="8235950" y="6281602"/>
            <a:ext cx="450850" cy="365125"/>
          </a:xfrm>
          <a:prstGeom prst="rect">
            <a:avLst/>
          </a:prstGeom>
          <a:noFill/>
          <a:ln>
            <a:noFill/>
          </a:ln>
        </p:spPr>
        <p:txBody>
          <a:bodyPr spcFirstLastPara="1" wrap="square" lIns="77200" tIns="38600" rIns="77200" bIns="38600" anchor="ctr" anchorCtr="0">
            <a:noAutofit/>
          </a:bodyPr>
          <a:lstStyle>
            <a:lvl1pPr marL="0" marR="0" lvl="0" indent="0" algn="r" rtl="0">
              <a:spcBef>
                <a:spcPts val="0"/>
              </a:spcBef>
              <a:buNone/>
              <a:defRPr sz="1000" b="1" i="0" u="none" strike="noStrike" cap="none">
                <a:solidFill>
                  <a:srgbClr val="313231"/>
                </a:solidFill>
                <a:latin typeface="Arial"/>
                <a:ea typeface="Arial"/>
                <a:cs typeface="Arial"/>
                <a:sym typeface="Arial"/>
              </a:defRPr>
            </a:lvl1pPr>
            <a:lvl2pPr marL="0" marR="0" lvl="1" indent="0" algn="r" rtl="0">
              <a:spcBef>
                <a:spcPts val="0"/>
              </a:spcBef>
              <a:buNone/>
              <a:defRPr sz="1000" b="1" i="0" u="none" strike="noStrike" cap="none">
                <a:solidFill>
                  <a:srgbClr val="313231"/>
                </a:solidFill>
                <a:latin typeface="Arial"/>
                <a:ea typeface="Arial"/>
                <a:cs typeface="Arial"/>
                <a:sym typeface="Arial"/>
              </a:defRPr>
            </a:lvl2pPr>
            <a:lvl3pPr marL="0" marR="0" lvl="2" indent="0" algn="r" rtl="0">
              <a:spcBef>
                <a:spcPts val="0"/>
              </a:spcBef>
              <a:buNone/>
              <a:defRPr sz="1000" b="1" i="0" u="none" strike="noStrike" cap="none">
                <a:solidFill>
                  <a:srgbClr val="313231"/>
                </a:solidFill>
                <a:latin typeface="Arial"/>
                <a:ea typeface="Arial"/>
                <a:cs typeface="Arial"/>
                <a:sym typeface="Arial"/>
              </a:defRPr>
            </a:lvl3pPr>
            <a:lvl4pPr marL="0" marR="0" lvl="3" indent="0" algn="r" rtl="0">
              <a:spcBef>
                <a:spcPts val="0"/>
              </a:spcBef>
              <a:buNone/>
              <a:defRPr sz="1000" b="1" i="0" u="none" strike="noStrike" cap="none">
                <a:solidFill>
                  <a:srgbClr val="313231"/>
                </a:solidFill>
                <a:latin typeface="Arial"/>
                <a:ea typeface="Arial"/>
                <a:cs typeface="Arial"/>
                <a:sym typeface="Arial"/>
              </a:defRPr>
            </a:lvl4pPr>
            <a:lvl5pPr marL="0" marR="0" lvl="4" indent="0" algn="r" rtl="0">
              <a:spcBef>
                <a:spcPts val="0"/>
              </a:spcBef>
              <a:buNone/>
              <a:defRPr sz="1000" b="1" i="0" u="none" strike="noStrike" cap="none">
                <a:solidFill>
                  <a:srgbClr val="313231"/>
                </a:solidFill>
                <a:latin typeface="Arial"/>
                <a:ea typeface="Arial"/>
                <a:cs typeface="Arial"/>
                <a:sym typeface="Arial"/>
              </a:defRPr>
            </a:lvl5pPr>
            <a:lvl6pPr marL="0" marR="0" lvl="5" indent="0" algn="r" rtl="0">
              <a:spcBef>
                <a:spcPts val="0"/>
              </a:spcBef>
              <a:buNone/>
              <a:defRPr sz="1000" b="1" i="0" u="none" strike="noStrike" cap="none">
                <a:solidFill>
                  <a:srgbClr val="313231"/>
                </a:solidFill>
                <a:latin typeface="Arial"/>
                <a:ea typeface="Arial"/>
                <a:cs typeface="Arial"/>
                <a:sym typeface="Arial"/>
              </a:defRPr>
            </a:lvl6pPr>
            <a:lvl7pPr marL="0" marR="0" lvl="6" indent="0" algn="r" rtl="0">
              <a:spcBef>
                <a:spcPts val="0"/>
              </a:spcBef>
              <a:buNone/>
              <a:defRPr sz="1000" b="1" i="0" u="none" strike="noStrike" cap="none">
                <a:solidFill>
                  <a:srgbClr val="313231"/>
                </a:solidFill>
                <a:latin typeface="Arial"/>
                <a:ea typeface="Arial"/>
                <a:cs typeface="Arial"/>
                <a:sym typeface="Arial"/>
              </a:defRPr>
            </a:lvl7pPr>
            <a:lvl8pPr marL="0" marR="0" lvl="7" indent="0" algn="r" rtl="0">
              <a:spcBef>
                <a:spcPts val="0"/>
              </a:spcBef>
              <a:buNone/>
              <a:defRPr sz="1000" b="1" i="0" u="none" strike="noStrike" cap="none">
                <a:solidFill>
                  <a:srgbClr val="313231"/>
                </a:solidFill>
                <a:latin typeface="Arial"/>
                <a:ea typeface="Arial"/>
                <a:cs typeface="Arial"/>
                <a:sym typeface="Arial"/>
              </a:defRPr>
            </a:lvl8pPr>
            <a:lvl9pPr marL="0" marR="0" lvl="8" indent="0" algn="r" rtl="0">
              <a:spcBef>
                <a:spcPts val="0"/>
              </a:spcBef>
              <a:buNone/>
              <a:defRPr sz="1000" b="1" i="0" u="none" strike="noStrike" cap="none">
                <a:solidFill>
                  <a:srgbClr val="31323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10808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2602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43778" y="6127751"/>
            <a:ext cx="1500187" cy="503019"/>
          </a:xfrm>
          <a:prstGeom prst="rect">
            <a:avLst/>
          </a:prstGeom>
        </p:spPr>
        <p:txBody>
          <a:bodyPr vert="horz" lIns="91440" tIns="45720" rIns="91440" bIns="45720" rtlCol="0" anchor="ctr"/>
          <a:lstStyle>
            <a:lvl1pPr algn="r">
              <a:defRPr sz="1000">
                <a:solidFill>
                  <a:schemeClr val="accent3"/>
                </a:solidFill>
              </a:defRPr>
            </a:lvl1pPr>
          </a:lstStyle>
          <a:p>
            <a:fld id="{D367A5CE-97AE-A045-8D64-ABA1949E4846}" type="slidenum">
              <a:rPr lang="en-US" smtClean="0"/>
              <a:pPr/>
              <a:t>‹#›</a:t>
            </a:fld>
            <a:endParaRPr lang="en-US" dirty="0"/>
          </a:p>
        </p:txBody>
      </p:sp>
      <p:pic>
        <p:nvPicPr>
          <p:cNvPr id="7" name="Picture 6">
            <a:extLst>
              <a:ext uri="{FF2B5EF4-FFF2-40B4-BE49-F238E27FC236}">
                <a16:creationId xmlns:a16="http://schemas.microsoft.com/office/drawing/2014/main" id="{ACED7876-3A30-B948-BD6D-F733F927F3BC}"/>
              </a:ext>
            </a:extLst>
          </p:cNvPr>
          <p:cNvPicPr>
            <a:picLocks noChangeAspect="1"/>
          </p:cNvPicPr>
          <p:nvPr userDrawn="1"/>
        </p:nvPicPr>
        <p:blipFill rotWithShape="1">
          <a:blip r:embed="rId11" cstate="print">
            <a:extLst>
              <a:ext uri="{28A0092B-C50C-407E-A947-70E740481C1C}">
                <a14:useLocalDpi xmlns:a14="http://schemas.microsoft.com/office/drawing/2010/main"/>
              </a:ext>
            </a:extLst>
          </a:blip>
          <a:srcRect/>
          <a:stretch/>
        </p:blipFill>
        <p:spPr>
          <a:xfrm>
            <a:off x="446424" y="6131698"/>
            <a:ext cx="2463800" cy="457200"/>
          </a:xfrm>
          <a:prstGeom prst="rect">
            <a:avLst/>
          </a:prstGeom>
        </p:spPr>
      </p:pic>
      <p:sp>
        <p:nvSpPr>
          <p:cNvPr id="8" name="Rectangle 7">
            <a:extLst>
              <a:ext uri="{FF2B5EF4-FFF2-40B4-BE49-F238E27FC236}">
                <a16:creationId xmlns:a16="http://schemas.microsoft.com/office/drawing/2014/main" id="{80A966C2-025D-8C47-BD49-5BF41FD79CBA}"/>
              </a:ext>
            </a:extLst>
          </p:cNvPr>
          <p:cNvSpPr/>
          <p:nvPr userDrawn="1"/>
        </p:nvSpPr>
        <p:spPr>
          <a:xfrm>
            <a:off x="0" y="6634717"/>
            <a:ext cx="9144000" cy="2232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32261308"/>
      </p:ext>
    </p:extLst>
  </p:cSld>
  <p:clrMap bg1="lt1" tx1="dk1" bg2="lt2" tx2="dk2" accent1="accent1" accent2="accent2" accent3="accent3" accent4="accent4" accent5="accent5" accent6="accent6" hlink="hlink" folHlink="folHlink"/>
  <p:sldLayoutIdLst>
    <p:sldLayoutId id="2147483659" r:id="rId1"/>
    <p:sldLayoutId id="2147483661" r:id="rId2"/>
    <p:sldLayoutId id="2147483660" r:id="rId3"/>
    <p:sldLayoutId id="2147483664" r:id="rId4"/>
    <p:sldLayoutId id="2147483665" r:id="rId5"/>
    <p:sldLayoutId id="2147483670" r:id="rId6"/>
    <p:sldLayoutId id="2147483662" r:id="rId7"/>
    <p:sldLayoutId id="2147483663" r:id="rId8"/>
    <p:sldLayoutId id="2147483671" r:id="rId9"/>
  </p:sldLayoutIdLst>
  <p:hf hdr="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emf"/></Relationships>
</file>

<file path=ppt/slides/_rels/slide3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hyperlink" Target="mailto:gramani@massdevelopment.com" TargetMode="External"/><Relationship Id="rId2" Type="http://schemas.openxmlformats.org/officeDocument/2006/relationships/hyperlink" Target="mailto:mgalligan@massdevelopment.com" TargetMode="External"/><Relationship Id="rId1" Type="http://schemas.openxmlformats.org/officeDocument/2006/relationships/slideLayout" Target="../slideLayouts/slideLayout8.xml"/><Relationship Id="rId5" Type="http://schemas.openxmlformats.org/officeDocument/2006/relationships/hyperlink" Target="http://www.massdevelopment.com/" TargetMode="External"/><Relationship Id="rId4" Type="http://schemas.openxmlformats.org/officeDocument/2006/relationships/hyperlink" Target="mailto:nthomas@massdevelopment.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2B63-5BF7-9848-8EBE-D57D0EEF11F6}"/>
              </a:ext>
            </a:extLst>
          </p:cNvPr>
          <p:cNvSpPr>
            <a:spLocks noGrp="1"/>
          </p:cNvSpPr>
          <p:nvPr>
            <p:ph type="ctrTitle"/>
          </p:nvPr>
        </p:nvSpPr>
        <p:spPr>
          <a:xfrm>
            <a:off x="5097982" y="275129"/>
            <a:ext cx="3819442" cy="4960417"/>
          </a:xfrm>
        </p:spPr>
        <p:txBody>
          <a:bodyPr>
            <a:normAutofit/>
          </a:bodyPr>
          <a:lstStyle/>
          <a:p>
            <a:pPr algn="ctr"/>
            <a:r>
              <a:rPr lang="en-US" sz="3100" dirty="0">
                <a:solidFill>
                  <a:schemeClr val="tx2">
                    <a:lumMod val="90000"/>
                    <a:lumOff val="10000"/>
                  </a:schemeClr>
                </a:solidFill>
              </a:rPr>
              <a:t>MassDevelopment</a:t>
            </a:r>
            <a:br>
              <a:rPr lang="en-US" sz="3100" dirty="0">
                <a:solidFill>
                  <a:schemeClr val="tx2">
                    <a:lumMod val="90000"/>
                    <a:lumOff val="10000"/>
                  </a:schemeClr>
                </a:solidFill>
              </a:rPr>
            </a:br>
            <a:r>
              <a:rPr lang="en-US" sz="3100" dirty="0">
                <a:solidFill>
                  <a:schemeClr val="tx2">
                    <a:lumMod val="90000"/>
                    <a:lumOff val="10000"/>
                  </a:schemeClr>
                </a:solidFill>
              </a:rPr>
              <a:t>in Cape Ann</a:t>
            </a:r>
            <a:br>
              <a:rPr lang="en-US" sz="3100" dirty="0">
                <a:solidFill>
                  <a:schemeClr val="tx2">
                    <a:lumMod val="90000"/>
                    <a:lumOff val="10000"/>
                  </a:schemeClr>
                </a:solidFill>
              </a:rPr>
            </a:br>
            <a:br>
              <a:rPr lang="en-US" sz="3100" dirty="0">
                <a:solidFill>
                  <a:schemeClr val="tx2">
                    <a:lumMod val="90000"/>
                    <a:lumOff val="10000"/>
                  </a:schemeClr>
                </a:solidFill>
              </a:rPr>
            </a:br>
            <a:br>
              <a:rPr lang="en-US" sz="2400" dirty="0">
                <a:solidFill>
                  <a:schemeClr val="tx2">
                    <a:lumMod val="90000"/>
                    <a:lumOff val="10000"/>
                  </a:schemeClr>
                </a:solidFill>
              </a:rPr>
            </a:br>
            <a:r>
              <a:rPr lang="en-US" sz="2400" dirty="0">
                <a:solidFill>
                  <a:schemeClr val="tx2">
                    <a:lumMod val="90000"/>
                    <a:lumOff val="10000"/>
                  </a:schemeClr>
                </a:solidFill>
              </a:rPr>
              <a:t>January 24, 2023</a:t>
            </a:r>
            <a:br>
              <a:rPr lang="en-US" sz="2400" dirty="0">
                <a:solidFill>
                  <a:schemeClr val="tx2">
                    <a:lumMod val="90000"/>
                    <a:lumOff val="10000"/>
                  </a:schemeClr>
                </a:solidFill>
              </a:rPr>
            </a:br>
            <a:br>
              <a:rPr lang="en-US" sz="2400" dirty="0">
                <a:solidFill>
                  <a:schemeClr val="tx2">
                    <a:lumMod val="90000"/>
                    <a:lumOff val="10000"/>
                  </a:schemeClr>
                </a:solidFill>
              </a:rPr>
            </a:br>
            <a:endParaRPr lang="en-US" sz="4000" dirty="0">
              <a:solidFill>
                <a:schemeClr val="tx2">
                  <a:lumMod val="90000"/>
                  <a:lumOff val="10000"/>
                </a:schemeClr>
              </a:solidFill>
            </a:endParaRPr>
          </a:p>
        </p:txBody>
      </p:sp>
    </p:spTree>
    <p:extLst>
      <p:ext uri="{BB962C8B-B14F-4D97-AF65-F5344CB8AC3E}">
        <p14:creationId xmlns:p14="http://schemas.microsoft.com/office/powerpoint/2010/main" val="1432273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90000"/>
                    <a:lumOff val="10000"/>
                  </a:schemeClr>
                </a:solidFill>
                <a:latin typeface="Arial" panose="020B0604020202020204" pitchFamily="34" charset="0"/>
                <a:cs typeface="Arial" panose="020B0604020202020204" pitchFamily="34" charset="0"/>
              </a:rPr>
              <a:t>Example: RE Acquisition</a:t>
            </a:r>
            <a:br>
              <a:rPr lang="en-US" dirty="0">
                <a:solidFill>
                  <a:schemeClr val="tx2">
                    <a:lumMod val="90000"/>
                    <a:lumOff val="10000"/>
                  </a:schemeClr>
                </a:solidFill>
                <a:latin typeface="Arial" panose="020B0604020202020204" pitchFamily="34" charset="0"/>
                <a:cs typeface="Arial" panose="020B0604020202020204" pitchFamily="34" charset="0"/>
              </a:rPr>
            </a:br>
            <a:r>
              <a:rPr lang="en-US" dirty="0">
                <a:solidFill>
                  <a:schemeClr val="tx2">
                    <a:lumMod val="90000"/>
                    <a:lumOff val="10000"/>
                  </a:schemeClr>
                </a:solidFill>
                <a:latin typeface="Arial" panose="020B0604020202020204" pitchFamily="34" charset="0"/>
                <a:cs typeface="Arial" panose="020B0604020202020204" pitchFamily="34" charset="0"/>
              </a:rPr>
              <a:t>51% owner-occupied</a:t>
            </a:r>
          </a:p>
        </p:txBody>
      </p:sp>
      <p:graphicFrame>
        <p:nvGraphicFramePr>
          <p:cNvPr id="6" name="Content Placeholder 5"/>
          <p:cNvGraphicFramePr>
            <a:graphicFrameLocks noGrp="1"/>
          </p:cNvGraphicFramePr>
          <p:nvPr>
            <p:ph idx="1"/>
          </p:nvPr>
        </p:nvGraphicFramePr>
        <p:xfrm>
          <a:off x="1382969" y="2874936"/>
          <a:ext cx="5863590" cy="2011680"/>
        </p:xfrm>
        <a:graphic>
          <a:graphicData uri="http://schemas.openxmlformats.org/drawingml/2006/table">
            <a:tbl>
              <a:tblPr firstRow="1" firstCol="1" bandRow="1">
                <a:tableStyleId>{5C22544A-7EE6-4342-B048-85BDC9FD1C3A}</a:tableStyleId>
              </a:tblPr>
              <a:tblGrid>
                <a:gridCol w="1868805">
                  <a:extLst>
                    <a:ext uri="{9D8B030D-6E8A-4147-A177-3AD203B41FA5}">
                      <a16:colId xmlns:a16="http://schemas.microsoft.com/office/drawing/2014/main" val="3808013938"/>
                    </a:ext>
                  </a:extLst>
                </a:gridCol>
                <a:gridCol w="934085">
                  <a:extLst>
                    <a:ext uri="{9D8B030D-6E8A-4147-A177-3AD203B41FA5}">
                      <a16:colId xmlns:a16="http://schemas.microsoft.com/office/drawing/2014/main" val="1573989174"/>
                    </a:ext>
                  </a:extLst>
                </a:gridCol>
                <a:gridCol w="2057400">
                  <a:extLst>
                    <a:ext uri="{9D8B030D-6E8A-4147-A177-3AD203B41FA5}">
                      <a16:colId xmlns:a16="http://schemas.microsoft.com/office/drawing/2014/main" val="430458576"/>
                    </a:ext>
                  </a:extLst>
                </a:gridCol>
                <a:gridCol w="1003300">
                  <a:extLst>
                    <a:ext uri="{9D8B030D-6E8A-4147-A177-3AD203B41FA5}">
                      <a16:colId xmlns:a16="http://schemas.microsoft.com/office/drawing/2014/main" val="1673483859"/>
                    </a:ext>
                  </a:extLst>
                </a:gridCol>
              </a:tblGrid>
              <a:tr h="0">
                <a:tc gridSpan="4">
                  <a:txBody>
                    <a:bodyPr/>
                    <a:lstStyle/>
                    <a:p>
                      <a:pPr marL="0" marR="0" algn="ctr">
                        <a:spcBef>
                          <a:spcPts val="0"/>
                        </a:spcBef>
                        <a:spcAft>
                          <a:spcPts val="0"/>
                        </a:spcAft>
                      </a:pPr>
                      <a:r>
                        <a:rPr lang="en-US" sz="1200" u="sng">
                          <a:effectLst/>
                        </a:rPr>
                        <a:t>Source and Uses of Funds</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8796709"/>
                  </a:ext>
                </a:extLst>
              </a:tr>
              <a:tr h="72099">
                <a:tc>
                  <a:txBody>
                    <a:bodyPr/>
                    <a:lstStyle/>
                    <a:p>
                      <a:pPr marL="0" marR="0">
                        <a:spcBef>
                          <a:spcPts val="0"/>
                        </a:spcBef>
                        <a:spcAft>
                          <a:spcPts val="0"/>
                        </a:spcAft>
                      </a:pPr>
                      <a:r>
                        <a:rPr lang="en-US" sz="1200" u="sng" dirty="0">
                          <a:effectLst/>
                        </a:rPr>
                        <a:t>Sources</a:t>
                      </a: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u="none" strike="noStrike">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u="sng" dirty="0">
                          <a:effectLst/>
                        </a:rPr>
                        <a:t>Uses</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u="none" strike="noStrike">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69847518"/>
                  </a:ext>
                </a:extLst>
              </a:tr>
              <a:tr h="172429">
                <a:tc>
                  <a:txBody>
                    <a:bodyPr/>
                    <a:lstStyle/>
                    <a:p>
                      <a:pPr marL="0" marR="0">
                        <a:spcBef>
                          <a:spcPts val="0"/>
                        </a:spcBef>
                        <a:spcAft>
                          <a:spcPts val="0"/>
                        </a:spcAft>
                      </a:pPr>
                      <a:r>
                        <a:rPr lang="en-US" sz="1200" dirty="0">
                          <a:effectLst/>
                          <a:latin typeface="+mn-lt"/>
                          <a:ea typeface="+mn-ea"/>
                        </a:rPr>
                        <a:t>Senior</a:t>
                      </a:r>
                      <a:r>
                        <a:rPr lang="en-US" sz="1200" baseline="0" dirty="0">
                          <a:effectLst/>
                          <a:latin typeface="+mn-lt"/>
                          <a:ea typeface="+mn-ea"/>
                        </a:rPr>
                        <a:t> Loan 6.5%</a:t>
                      </a:r>
                    </a:p>
                    <a:p>
                      <a:pPr marL="0" marR="0">
                        <a:spcBef>
                          <a:spcPts val="0"/>
                        </a:spcBef>
                        <a:spcAft>
                          <a:spcPts val="0"/>
                        </a:spcAft>
                      </a:pPr>
                      <a:r>
                        <a:rPr lang="en-US" sz="1200" baseline="0" dirty="0">
                          <a:effectLst/>
                          <a:latin typeface="+mn-lt"/>
                          <a:ea typeface="+mn-ea"/>
                        </a:rPr>
                        <a:t>Bank 76% LTV</a:t>
                      </a: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b="1" dirty="0">
                          <a:effectLst/>
                        </a:rPr>
                        <a:t>$845,000</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dirty="0">
                          <a:effectLst/>
                        </a:rPr>
                        <a:t>Property Purchase</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b="1" dirty="0">
                          <a:effectLst/>
                        </a:rPr>
                        <a:t>$1,100,000</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9326054"/>
                  </a:ext>
                </a:extLst>
              </a:tr>
              <a:tr h="0">
                <a:tc>
                  <a:txBody>
                    <a:bodyPr/>
                    <a:lstStyle/>
                    <a:p>
                      <a:pPr marL="0" marR="0">
                        <a:spcBef>
                          <a:spcPts val="0"/>
                        </a:spcBef>
                        <a:spcAft>
                          <a:spcPts val="0"/>
                        </a:spcAft>
                      </a:pPr>
                      <a:r>
                        <a:rPr lang="en-US" sz="1200" dirty="0">
                          <a:effectLst/>
                        </a:rPr>
                        <a:t>Junior Loan 2.5%</a:t>
                      </a:r>
                    </a:p>
                    <a:p>
                      <a:pPr marL="0" marR="0">
                        <a:spcBef>
                          <a:spcPts val="0"/>
                        </a:spcBef>
                        <a:spcAft>
                          <a:spcPts val="0"/>
                        </a:spcAft>
                      </a:pPr>
                      <a:r>
                        <a:rPr lang="en-US" sz="1200" dirty="0">
                          <a:effectLst/>
                        </a:rPr>
                        <a:t>SSBCI</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effectLst/>
                        </a:rPr>
                        <a:t>  </a:t>
                      </a:r>
                      <a:r>
                        <a:rPr lang="en-US" sz="1200" b="1" dirty="0">
                          <a:effectLst/>
                        </a:rPr>
                        <a:t>$455,000</a:t>
                      </a:r>
                      <a:endParaRPr lang="en-US" sz="1200" b="1" dirty="0">
                        <a:effectLst/>
                        <a:latin typeface="Times New Roman" panose="02020603050405020304" pitchFamily="18" charset="0"/>
                        <a:ea typeface="Times New Roman" panose="02020603050405020304" pitchFamily="18" charset="0"/>
                      </a:endParaRPr>
                    </a:p>
                    <a:p>
                      <a:pPr marL="0" marR="0" algn="r">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 </a:t>
                      </a:r>
                      <a:r>
                        <a:rPr lang="en-US" sz="1200" b="1" dirty="0">
                          <a:effectLst/>
                        </a:rPr>
                        <a:t>Construction/Renovation</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dirty="0">
                          <a:effectLst/>
                        </a:rPr>
                        <a:t>$200,000</a:t>
                      </a:r>
                      <a:endParaRPr lang="en-US" sz="1200" b="1" dirty="0">
                        <a:effectLst/>
                        <a:latin typeface="Times New Roman" panose="02020603050405020304" pitchFamily="18" charset="0"/>
                        <a:ea typeface="Times New Roman" panose="02020603050405020304" pitchFamily="18" charset="0"/>
                      </a:endParaRPr>
                    </a:p>
                    <a:p>
                      <a:pPr marL="0" marR="0" algn="r">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99473559"/>
                  </a:ext>
                </a:extLst>
              </a:tr>
              <a:tr h="0">
                <a:tc>
                  <a:txBody>
                    <a:bodyPr/>
                    <a:lstStyle/>
                    <a:p>
                      <a:pPr marL="0" marR="0">
                        <a:spcBef>
                          <a:spcPts val="0"/>
                        </a:spcBef>
                        <a:spcAft>
                          <a:spcPts val="0"/>
                        </a:spcAft>
                      </a:pPr>
                      <a:endParaRPr lang="en-US" sz="1200" dirty="0">
                        <a:effectLst/>
                      </a:endParaRPr>
                    </a:p>
                    <a:p>
                      <a:pPr marL="0" marR="0">
                        <a:spcBef>
                          <a:spcPts val="0"/>
                        </a:spcBef>
                        <a:spcAft>
                          <a:spcPts val="0"/>
                        </a:spcAft>
                      </a:pPr>
                      <a:r>
                        <a:rPr lang="en-US" sz="1200" dirty="0">
                          <a:effectLst/>
                        </a:rPr>
                        <a:t>Total</a:t>
                      </a: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endParaRPr lang="en-US" sz="1200" dirty="0">
                        <a:effectLst/>
                      </a:endParaRPr>
                    </a:p>
                    <a:p>
                      <a:pPr marL="0" marR="0" algn="r">
                        <a:spcBef>
                          <a:spcPts val="0"/>
                        </a:spcBef>
                        <a:spcAft>
                          <a:spcPts val="0"/>
                        </a:spcAft>
                      </a:pPr>
                      <a:r>
                        <a:rPr lang="en-US" sz="1200" b="1" dirty="0">
                          <a:effectLst/>
                        </a:rPr>
                        <a:t>$1,300,000</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dirty="0">
                        <a:effectLst/>
                      </a:endParaRPr>
                    </a:p>
                    <a:p>
                      <a:pPr marL="0" marR="0">
                        <a:spcBef>
                          <a:spcPts val="0"/>
                        </a:spcBef>
                        <a:spcAft>
                          <a:spcPts val="0"/>
                        </a:spcAft>
                      </a:pPr>
                      <a:r>
                        <a:rPr lang="en-US" sz="1200" b="1" dirty="0">
                          <a:effectLst/>
                        </a:rPr>
                        <a:t>Total</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endParaRPr lang="en-US" sz="1200" dirty="0">
                        <a:effectLst/>
                      </a:endParaRPr>
                    </a:p>
                    <a:p>
                      <a:pPr marL="0" marR="0" algn="r">
                        <a:spcBef>
                          <a:spcPts val="0"/>
                        </a:spcBef>
                        <a:spcAft>
                          <a:spcPts val="0"/>
                        </a:spcAft>
                      </a:pPr>
                      <a:r>
                        <a:rPr lang="en-US" sz="1200" b="1" dirty="0">
                          <a:effectLst/>
                        </a:rPr>
                        <a:t>$1,300,000</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75516820"/>
                  </a:ext>
                </a:extLst>
              </a:tr>
            </a:tbl>
          </a:graphicData>
        </a:graphic>
      </p:graphicFrame>
      <p:sp>
        <p:nvSpPr>
          <p:cNvPr id="4" name="Slide Number Placeholder 3"/>
          <p:cNvSpPr>
            <a:spLocks noGrp="1"/>
          </p:cNvSpPr>
          <p:nvPr>
            <p:ph type="sldNum" sz="quarter" idx="12"/>
          </p:nvPr>
        </p:nvSpPr>
        <p:spPr/>
        <p:txBody>
          <a:bodyPr/>
          <a:lstStyle/>
          <a:p>
            <a:fld id="{D367A5CE-97AE-A045-8D64-ABA1949E4846}" type="slidenum">
              <a:rPr lang="en-US" smtClean="0"/>
              <a:t>10</a:t>
            </a:fld>
            <a:endParaRPr lang="en-US"/>
          </a:p>
        </p:txBody>
      </p:sp>
      <p:sp>
        <p:nvSpPr>
          <p:cNvPr id="5" name="Text Placeholder 4"/>
          <p:cNvSpPr>
            <a:spLocks noGrp="1"/>
          </p:cNvSpPr>
          <p:nvPr>
            <p:ph type="body" idx="13"/>
          </p:nvPr>
        </p:nvSpPr>
        <p:spPr>
          <a:xfrm>
            <a:off x="629841" y="1690689"/>
            <a:ext cx="7885509" cy="700086"/>
          </a:xfrm>
        </p:spPr>
        <p:txBody>
          <a:bodyPr>
            <a:noAutofit/>
          </a:bodyPr>
          <a:lstStyle/>
          <a:p>
            <a:pPr algn="ctr">
              <a:lnSpc>
                <a:spcPct val="100000"/>
              </a:lnSpc>
            </a:pPr>
            <a:r>
              <a:rPr lang="en-US" sz="1800" dirty="0"/>
              <a:t>65% Loan to Project Value - Bank Loan</a:t>
            </a:r>
            <a:br>
              <a:rPr lang="en-US" sz="1800" dirty="0"/>
            </a:br>
            <a:r>
              <a:rPr lang="en-US" sz="1800" dirty="0"/>
              <a:t> + 35% Loan to Project Value - SSBCI</a:t>
            </a:r>
          </a:p>
        </p:txBody>
      </p:sp>
    </p:spTree>
    <p:extLst>
      <p:ext uri="{BB962C8B-B14F-4D97-AF65-F5344CB8AC3E}">
        <p14:creationId xmlns:p14="http://schemas.microsoft.com/office/powerpoint/2010/main" val="2174178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9506"/>
            <a:ext cx="7886700" cy="1058487"/>
          </a:xfrm>
        </p:spPr>
        <p:txBody>
          <a:bodyPr/>
          <a:lstStyle/>
          <a:p>
            <a:pPr algn="ctr"/>
            <a:r>
              <a:rPr lang="en-US" dirty="0">
                <a:solidFill>
                  <a:schemeClr val="tx2">
                    <a:lumMod val="90000"/>
                    <a:lumOff val="10000"/>
                  </a:schemeClr>
                </a:solidFill>
              </a:rPr>
              <a:t>Brownfield Redevelopment Fund</a:t>
            </a:r>
          </a:p>
        </p:txBody>
      </p:sp>
      <p:sp>
        <p:nvSpPr>
          <p:cNvPr id="3" name="Content Placeholder 2"/>
          <p:cNvSpPr>
            <a:spLocks noGrp="1"/>
          </p:cNvSpPr>
          <p:nvPr>
            <p:ph idx="1"/>
          </p:nvPr>
        </p:nvSpPr>
        <p:spPr>
          <a:xfrm>
            <a:off x="609600" y="1039350"/>
            <a:ext cx="7772400" cy="4858214"/>
          </a:xfrm>
        </p:spPr>
        <p:txBody>
          <a:bodyPr>
            <a:normAutofit/>
          </a:bodyPr>
          <a:lstStyle/>
          <a:p>
            <a:pPr marL="0" lvl="0" indent="0" fontAlgn="base">
              <a:spcAft>
                <a:spcPct val="0"/>
              </a:spcAft>
              <a:buClrTx/>
              <a:buNone/>
              <a:defRPr/>
            </a:pPr>
            <a:endParaRPr lang="en-US" sz="2000" kern="0" dirty="0">
              <a:solidFill>
                <a:srgbClr val="000000"/>
              </a:solidFill>
              <a:ea typeface="ＭＳ Ｐゴシック"/>
            </a:endParaRPr>
          </a:p>
          <a:p>
            <a:pPr lvl="0" eaLnBrk="0" fontAlgn="base" hangingPunct="0">
              <a:spcAft>
                <a:spcPct val="0"/>
              </a:spcAft>
              <a:buClrTx/>
              <a:buFontTx/>
              <a:buChar char="•"/>
            </a:pPr>
            <a:r>
              <a:rPr lang="en-US" sz="2000" dirty="0">
                <a:solidFill>
                  <a:srgbClr val="000000"/>
                </a:solidFill>
                <a:latin typeface="Arial" charset="0"/>
                <a:ea typeface="ＭＳ Ｐゴシック" pitchFamily="34" charset="-128"/>
              </a:rPr>
              <a:t>$60,000,000 fund created by the Commonwealth</a:t>
            </a:r>
          </a:p>
          <a:p>
            <a:pPr lvl="0" eaLnBrk="0" fontAlgn="base" hangingPunct="0">
              <a:spcAft>
                <a:spcPct val="0"/>
              </a:spcAft>
              <a:buClrTx/>
              <a:buFontTx/>
              <a:buChar char="•"/>
            </a:pPr>
            <a:r>
              <a:rPr lang="en-US" sz="2000" dirty="0">
                <a:solidFill>
                  <a:srgbClr val="000000"/>
                </a:solidFill>
                <a:latin typeface="Arial" charset="0"/>
                <a:ea typeface="ＭＳ Ｐゴシック" pitchFamily="34" charset="-128"/>
              </a:rPr>
              <a:t>Mission is to focus on redevelopment of blighted areas in our communities  </a:t>
            </a:r>
          </a:p>
          <a:p>
            <a:pPr lvl="0" eaLnBrk="0" fontAlgn="base" hangingPunct="0">
              <a:spcAft>
                <a:spcPct val="0"/>
              </a:spcAft>
              <a:buClrTx/>
              <a:buFontTx/>
              <a:buChar char="•"/>
            </a:pPr>
            <a:r>
              <a:rPr lang="en-US" sz="2000" dirty="0">
                <a:solidFill>
                  <a:srgbClr val="000000"/>
                </a:solidFill>
                <a:latin typeface="Arial" charset="0"/>
                <a:ea typeface="ＭＳ Ｐゴシック" pitchFamily="34" charset="-128"/>
              </a:rPr>
              <a:t>Up to $250,000 for site assessments in unsecured, zero-interest loans</a:t>
            </a:r>
          </a:p>
          <a:p>
            <a:pPr lvl="0" eaLnBrk="0" fontAlgn="base" hangingPunct="0">
              <a:spcAft>
                <a:spcPct val="0"/>
              </a:spcAft>
              <a:buClrTx/>
              <a:buFontTx/>
              <a:buChar char="•"/>
            </a:pPr>
            <a:r>
              <a:rPr lang="en-US" sz="2000" dirty="0">
                <a:solidFill>
                  <a:srgbClr val="000000"/>
                </a:solidFill>
                <a:latin typeface="Arial" charset="0"/>
                <a:ea typeface="ＭＳ Ｐゴシック" pitchFamily="34" charset="-128"/>
              </a:rPr>
              <a:t>Up to $750,000 in cleanup funds with flexible-term loans</a:t>
            </a:r>
          </a:p>
          <a:p>
            <a:pPr lvl="0" eaLnBrk="0" fontAlgn="base" hangingPunct="0">
              <a:spcAft>
                <a:spcPct val="0"/>
              </a:spcAft>
              <a:buClrTx/>
              <a:buFontTx/>
              <a:buChar char="•"/>
            </a:pPr>
            <a:r>
              <a:rPr lang="en-US" sz="2000" dirty="0">
                <a:solidFill>
                  <a:srgbClr val="000000"/>
                </a:solidFill>
                <a:latin typeface="Arial" charset="0"/>
                <a:ea typeface="ＭＳ Ｐゴシック" pitchFamily="34" charset="-128"/>
              </a:rPr>
              <a:t>There must be an economic development or housing project in order to access funds</a:t>
            </a:r>
          </a:p>
        </p:txBody>
      </p:sp>
      <p:sp>
        <p:nvSpPr>
          <p:cNvPr id="6" name="Slide Number Placeholder 3"/>
          <p:cNvSpPr>
            <a:spLocks noGrp="1"/>
          </p:cNvSpPr>
          <p:nvPr>
            <p:ph type="sldNum" sz="quarter" idx="12"/>
          </p:nvPr>
        </p:nvSpPr>
        <p:spPr>
          <a:xfrm>
            <a:off x="7343778" y="6127751"/>
            <a:ext cx="1500187" cy="503019"/>
          </a:xfrm>
        </p:spPr>
        <p:txBody>
          <a:bodyPr/>
          <a:lstStyle/>
          <a:p>
            <a:fld id="{D367A5CE-97AE-A045-8D64-ABA1949E4846}" type="slidenum">
              <a:rPr lang="en-US" smtClean="0"/>
              <a:t>11</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4722711"/>
            <a:ext cx="2557403" cy="1734883"/>
          </a:xfrm>
          <a:prstGeom prst="rect">
            <a:avLst/>
          </a:prstGeom>
        </p:spPr>
      </p:pic>
    </p:spTree>
    <p:extLst>
      <p:ext uri="{BB962C8B-B14F-4D97-AF65-F5344CB8AC3E}">
        <p14:creationId xmlns:p14="http://schemas.microsoft.com/office/powerpoint/2010/main" val="1272592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9506"/>
            <a:ext cx="7886700" cy="1058487"/>
          </a:xfrm>
        </p:spPr>
        <p:txBody>
          <a:bodyPr/>
          <a:lstStyle/>
          <a:p>
            <a:pPr algn="ctr"/>
            <a:r>
              <a:rPr lang="en-US" dirty="0">
                <a:solidFill>
                  <a:schemeClr val="tx2">
                    <a:lumMod val="90000"/>
                    <a:lumOff val="10000"/>
                  </a:schemeClr>
                </a:solidFill>
              </a:rPr>
              <a:t>Tax-Exempt Bond Financing</a:t>
            </a:r>
          </a:p>
        </p:txBody>
      </p:sp>
      <p:sp>
        <p:nvSpPr>
          <p:cNvPr id="3" name="Content Placeholder 2"/>
          <p:cNvSpPr>
            <a:spLocks noGrp="1"/>
          </p:cNvSpPr>
          <p:nvPr>
            <p:ph idx="1"/>
          </p:nvPr>
        </p:nvSpPr>
        <p:spPr>
          <a:xfrm>
            <a:off x="609600" y="1237039"/>
            <a:ext cx="7772400" cy="4755983"/>
          </a:xfrm>
        </p:spPr>
        <p:txBody>
          <a:bodyPr>
            <a:normAutofit fontScale="85000" lnSpcReduction="10000"/>
          </a:bodyPr>
          <a:lstStyle/>
          <a:p>
            <a:pPr>
              <a:lnSpc>
                <a:spcPct val="80000"/>
              </a:lnSpc>
              <a:defRPr/>
            </a:pPr>
            <a:r>
              <a:rPr lang="en-US" dirty="0">
                <a:solidFill>
                  <a:schemeClr val="tx1"/>
                </a:solidFill>
              </a:rPr>
              <a:t>Provides a cost-effective method to finance capital projects</a:t>
            </a:r>
          </a:p>
          <a:p>
            <a:pPr>
              <a:lnSpc>
                <a:spcPct val="80000"/>
              </a:lnSpc>
              <a:defRPr/>
            </a:pPr>
            <a:endParaRPr lang="en-US" dirty="0">
              <a:solidFill>
                <a:schemeClr val="tx1"/>
              </a:solidFill>
            </a:endParaRPr>
          </a:p>
          <a:p>
            <a:pPr>
              <a:lnSpc>
                <a:spcPct val="120000"/>
              </a:lnSpc>
              <a:defRPr/>
            </a:pPr>
            <a:r>
              <a:rPr lang="en-US" dirty="0">
                <a:solidFill>
                  <a:schemeClr val="tx1"/>
                </a:solidFill>
              </a:rPr>
              <a:t>Funds used toward new equipment, building acquisition and expansion, land acquisition, new construction, debt refinancing (nonprofits only), some project soft costs </a:t>
            </a:r>
          </a:p>
          <a:p>
            <a:pPr>
              <a:lnSpc>
                <a:spcPct val="80000"/>
              </a:lnSpc>
              <a:defRPr/>
            </a:pPr>
            <a:endParaRPr lang="en-US" dirty="0">
              <a:solidFill>
                <a:schemeClr val="tx1"/>
              </a:solidFill>
            </a:endParaRPr>
          </a:p>
          <a:p>
            <a:pPr>
              <a:lnSpc>
                <a:spcPct val="80000"/>
              </a:lnSpc>
              <a:defRPr/>
            </a:pPr>
            <a:r>
              <a:rPr lang="en-US" dirty="0">
                <a:solidFill>
                  <a:schemeClr val="tx1"/>
                </a:solidFill>
              </a:rPr>
              <a:t>Advantages:</a:t>
            </a:r>
          </a:p>
          <a:p>
            <a:pPr lvl="1">
              <a:lnSpc>
                <a:spcPct val="120000"/>
              </a:lnSpc>
              <a:defRPr/>
            </a:pPr>
            <a:r>
              <a:rPr lang="en-US" dirty="0">
                <a:solidFill>
                  <a:schemeClr val="tx1"/>
                </a:solidFill>
              </a:rPr>
              <a:t>Lower cost of capital (tax-exempt v. taxable)</a:t>
            </a:r>
          </a:p>
          <a:p>
            <a:pPr lvl="1">
              <a:lnSpc>
                <a:spcPct val="120000"/>
              </a:lnSpc>
              <a:defRPr/>
            </a:pPr>
            <a:r>
              <a:rPr lang="en-US" dirty="0">
                <a:solidFill>
                  <a:schemeClr val="tx1"/>
                </a:solidFill>
              </a:rPr>
              <a:t>Increased debt capacity</a:t>
            </a:r>
          </a:p>
          <a:p>
            <a:pPr lvl="1">
              <a:lnSpc>
                <a:spcPct val="120000"/>
              </a:lnSpc>
              <a:defRPr/>
            </a:pPr>
            <a:r>
              <a:rPr lang="en-US" dirty="0">
                <a:solidFill>
                  <a:schemeClr val="tx1"/>
                </a:solidFill>
              </a:rPr>
              <a:t>Customer can work with their existing banking relationship to purchase bond directly or provide credit for public market transactions</a:t>
            </a:r>
          </a:p>
          <a:p>
            <a:pPr lvl="1">
              <a:lnSpc>
                <a:spcPct val="120000"/>
              </a:lnSpc>
              <a:defRPr/>
            </a:pPr>
            <a:r>
              <a:rPr lang="en-US" dirty="0">
                <a:solidFill>
                  <a:schemeClr val="tx1"/>
                </a:solidFill>
              </a:rPr>
              <a:t>Flexible structuring options including participation with multiple bond holders</a:t>
            </a:r>
          </a:p>
          <a:p>
            <a:pPr lvl="1">
              <a:lnSpc>
                <a:spcPct val="120000"/>
              </a:lnSpc>
              <a:defRPr/>
            </a:pPr>
            <a:r>
              <a:rPr lang="en-US" dirty="0">
                <a:solidFill>
                  <a:schemeClr val="tx1"/>
                </a:solidFill>
              </a:rPr>
              <a:t>Access 4% tax credits for affordable rental housing projects</a:t>
            </a:r>
          </a:p>
        </p:txBody>
      </p:sp>
      <p:sp>
        <p:nvSpPr>
          <p:cNvPr id="6" name="Slide Number Placeholder 3"/>
          <p:cNvSpPr>
            <a:spLocks noGrp="1"/>
          </p:cNvSpPr>
          <p:nvPr>
            <p:ph type="sldNum" sz="quarter" idx="12"/>
          </p:nvPr>
        </p:nvSpPr>
        <p:spPr>
          <a:xfrm>
            <a:off x="7343778" y="6127751"/>
            <a:ext cx="1500187" cy="503019"/>
          </a:xfrm>
        </p:spPr>
        <p:txBody>
          <a:bodyPr/>
          <a:lstStyle/>
          <a:p>
            <a:fld id="{D367A5CE-97AE-A045-8D64-ABA1949E4846}" type="slidenum">
              <a:rPr lang="en-US" smtClean="0"/>
              <a:t>12</a:t>
            </a:fld>
            <a:endParaRPr lang="en-US" dirty="0"/>
          </a:p>
        </p:txBody>
      </p:sp>
    </p:spTree>
    <p:extLst>
      <p:ext uri="{BB962C8B-B14F-4D97-AF65-F5344CB8AC3E}">
        <p14:creationId xmlns:p14="http://schemas.microsoft.com/office/powerpoint/2010/main" val="1064647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9506"/>
            <a:ext cx="7886700" cy="1058487"/>
          </a:xfrm>
          <a:solidFill>
            <a:schemeClr val="bg1"/>
          </a:solidFill>
        </p:spPr>
        <p:txBody>
          <a:bodyPr/>
          <a:lstStyle/>
          <a:p>
            <a:pPr algn="ctr"/>
            <a:r>
              <a:rPr lang="en-US" dirty="0">
                <a:solidFill>
                  <a:schemeClr val="tx2">
                    <a:lumMod val="90000"/>
                    <a:lumOff val="10000"/>
                  </a:schemeClr>
                </a:solidFill>
              </a:rPr>
              <a:t>Bond Financing Structure </a:t>
            </a:r>
          </a:p>
        </p:txBody>
      </p:sp>
      <p:sp>
        <p:nvSpPr>
          <p:cNvPr id="6" name="Slide Number Placeholder 3"/>
          <p:cNvSpPr>
            <a:spLocks noGrp="1"/>
          </p:cNvSpPr>
          <p:nvPr>
            <p:ph type="sldNum" sz="quarter" idx="12"/>
          </p:nvPr>
        </p:nvSpPr>
        <p:spPr>
          <a:xfrm>
            <a:off x="7343778" y="6127751"/>
            <a:ext cx="1500187" cy="503019"/>
          </a:xfrm>
        </p:spPr>
        <p:txBody>
          <a:bodyPr/>
          <a:lstStyle/>
          <a:p>
            <a:fld id="{D367A5CE-97AE-A045-8D64-ABA1949E4846}" type="slidenum">
              <a:rPr lang="en-US" smtClean="0"/>
              <a:t>13</a:t>
            </a:fld>
            <a:endParaRPr lang="en-US" dirty="0"/>
          </a:p>
        </p:txBody>
      </p:sp>
      <p:grpSp>
        <p:nvGrpSpPr>
          <p:cNvPr id="12" name="Group 12"/>
          <p:cNvGrpSpPr>
            <a:grpSpLocks noChangeAspect="1"/>
          </p:cNvGrpSpPr>
          <p:nvPr/>
        </p:nvGrpSpPr>
        <p:grpSpPr bwMode="auto">
          <a:xfrm>
            <a:off x="754086" y="1557116"/>
            <a:ext cx="7399314" cy="1813126"/>
            <a:chOff x="2151" y="1513"/>
            <a:chExt cx="10785" cy="2499"/>
          </a:xfrm>
        </p:grpSpPr>
        <p:sp>
          <p:nvSpPr>
            <p:cNvPr id="13" name="AutoShape 13"/>
            <p:cNvSpPr>
              <a:spLocks noChangeAspect="1" noChangeArrowheads="1"/>
            </p:cNvSpPr>
            <p:nvPr/>
          </p:nvSpPr>
          <p:spPr bwMode="auto">
            <a:xfrm>
              <a:off x="2520" y="1792"/>
              <a:ext cx="9996" cy="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endParaRPr>
            </a:p>
          </p:txBody>
        </p:sp>
        <p:sp>
          <p:nvSpPr>
            <p:cNvPr id="14" name="AutoShape 14"/>
            <p:cNvSpPr>
              <a:spLocks noChangeArrowheads="1"/>
            </p:cNvSpPr>
            <p:nvPr/>
          </p:nvSpPr>
          <p:spPr bwMode="auto">
            <a:xfrm>
              <a:off x="2151" y="1996"/>
              <a:ext cx="2577" cy="1747"/>
            </a:xfrm>
            <a:prstGeom prst="flowChartProcess">
              <a:avLst/>
            </a:prstGeom>
            <a:solidFill>
              <a:srgbClr val="0000FF">
                <a:alpha val="10196"/>
              </a:srgbClr>
            </a:solidFill>
            <a:ln w="12700">
              <a:solidFill>
                <a:srgbClr val="000000"/>
              </a:solidFill>
              <a:miter lim="800000"/>
              <a:headEnd/>
              <a:tailEnd/>
            </a:ln>
          </p:spPr>
          <p:txBody>
            <a:bodyPr lIns="65837" tIns="131674" rIns="65837" bIns="131674" anchor="ctr" anchorCtr="1"/>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000000"/>
                  </a:solidFill>
                  <a:effectLst/>
                  <a:uLnTx/>
                  <a:uFillTx/>
                </a:rPr>
                <a:t>Bond Purchaser</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000000"/>
                  </a:solidFill>
                  <a:effectLst/>
                  <a:uLnTx/>
                  <a:uFillTx/>
                </a:rPr>
                <a:t>(Bank)</a:t>
              </a:r>
              <a:endParaRPr kumimoji="0" lang="en-US" sz="1000" b="0" i="0" u="none" strike="noStrike" kern="0" cap="none" spc="0" normalizeH="0" baseline="0" noProof="0" dirty="0">
                <a:ln>
                  <a:noFill/>
                </a:ln>
                <a:solidFill>
                  <a:srgbClr val="000000"/>
                </a:solidFill>
                <a:effectLst/>
                <a:uLnTx/>
                <a:uFillTx/>
              </a:endParaRPr>
            </a:p>
          </p:txBody>
        </p:sp>
        <p:sp>
          <p:nvSpPr>
            <p:cNvPr id="15" name="AutoShape 15"/>
            <p:cNvSpPr>
              <a:spLocks noChangeArrowheads="1"/>
            </p:cNvSpPr>
            <p:nvPr/>
          </p:nvSpPr>
          <p:spPr bwMode="auto">
            <a:xfrm>
              <a:off x="10345" y="2197"/>
              <a:ext cx="2591" cy="1339"/>
            </a:xfrm>
            <a:prstGeom prst="flowChartProcess">
              <a:avLst/>
            </a:prstGeom>
            <a:solidFill>
              <a:srgbClr val="0000FF">
                <a:alpha val="10196"/>
              </a:srgbClr>
            </a:solidFill>
            <a:ln w="12700">
              <a:solidFill>
                <a:srgbClr val="000000"/>
              </a:solidFill>
              <a:miter lim="800000"/>
              <a:headEnd/>
              <a:tailEnd/>
            </a:ln>
          </p:spPr>
          <p:txBody>
            <a:bodyPr lIns="65837" tIns="131674" rIns="65837" bIns="131674" anchor="ctr" anchorCtr="1"/>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000000"/>
                  </a:solidFill>
                  <a:effectLst/>
                  <a:uLnTx/>
                  <a:uFillTx/>
                </a:rPr>
                <a:t>Borrower</a:t>
              </a:r>
              <a:endParaRPr kumimoji="0" lang="en-US" sz="1000" b="0" i="0" u="none" strike="noStrike" kern="0" cap="none" spc="0" normalizeH="0" baseline="0" noProof="0" dirty="0">
                <a:ln>
                  <a:noFill/>
                </a:ln>
                <a:solidFill>
                  <a:srgbClr val="000000"/>
                </a:solidFill>
                <a:effectLst/>
                <a:uLnTx/>
                <a:uFillTx/>
              </a:endParaRPr>
            </a:p>
          </p:txBody>
        </p:sp>
        <p:sp>
          <p:nvSpPr>
            <p:cNvPr id="16" name="AutoShape 16"/>
            <p:cNvSpPr>
              <a:spLocks noChangeArrowheads="1"/>
            </p:cNvSpPr>
            <p:nvPr/>
          </p:nvSpPr>
          <p:spPr bwMode="auto">
            <a:xfrm>
              <a:off x="6314" y="2203"/>
              <a:ext cx="3400" cy="1333"/>
            </a:xfrm>
            <a:prstGeom prst="flowChartMagneticDrum">
              <a:avLst/>
            </a:prstGeom>
            <a:solidFill>
              <a:srgbClr val="000080">
                <a:alpha val="10196"/>
              </a:srgbClr>
            </a:solidFill>
            <a:ln w="12700">
              <a:solidFill>
                <a:srgbClr val="000000"/>
              </a:solidFill>
              <a:round/>
              <a:headEnd/>
              <a:tailEnd/>
            </a:ln>
          </p:spPr>
          <p:txBody>
            <a:bodyPr lIns="65837" tIns="131674" rIns="65837" bIns="131674"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uLnTx/>
                <a:uFillTx/>
              </a:endParaRPr>
            </a:p>
          </p:txBody>
        </p:sp>
        <p:sp>
          <p:nvSpPr>
            <p:cNvPr id="17" name="Text Box 17"/>
            <p:cNvSpPr txBox="1">
              <a:spLocks noChangeArrowheads="1"/>
            </p:cNvSpPr>
            <p:nvPr/>
          </p:nvSpPr>
          <p:spPr bwMode="auto">
            <a:xfrm>
              <a:off x="4468" y="3592"/>
              <a:ext cx="2671"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837" tIns="32918" rIns="65837" bIns="32918"/>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tx2"/>
                  </a:solidFill>
                  <a:effectLst/>
                  <a:uLnTx/>
                  <a:uFillTx/>
                  <a:latin typeface="+mn-lt"/>
                  <a:ea typeface="MS PGothic" pitchFamily="34" charset="-128"/>
                </a:rPr>
                <a:t>MassDevelopment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tx2"/>
                  </a:solidFill>
                  <a:effectLst/>
                  <a:uLnTx/>
                  <a:uFillTx/>
                  <a:latin typeface="+mn-lt"/>
                  <a:ea typeface="MS PGothic" pitchFamily="34" charset="-128"/>
                </a:rPr>
                <a:t>repays bonds</a:t>
              </a:r>
              <a:endParaRPr kumimoji="0" lang="en-US" sz="1200" b="0" i="0" u="none" strike="noStrike" kern="0" cap="none" spc="0" normalizeH="0" baseline="0" noProof="0" dirty="0">
                <a:ln>
                  <a:noFill/>
                </a:ln>
                <a:solidFill>
                  <a:schemeClr val="tx2"/>
                </a:solidFill>
                <a:effectLst/>
                <a:uLnTx/>
                <a:uFillTx/>
                <a:latin typeface="+mn-lt"/>
                <a:ea typeface="MS PGothic" pitchFamily="34" charset="-128"/>
              </a:endParaRPr>
            </a:p>
          </p:txBody>
        </p:sp>
        <p:sp>
          <p:nvSpPr>
            <p:cNvPr id="18" name="Text Box 18"/>
            <p:cNvSpPr txBox="1">
              <a:spLocks noChangeArrowheads="1"/>
            </p:cNvSpPr>
            <p:nvPr/>
          </p:nvSpPr>
          <p:spPr bwMode="auto">
            <a:xfrm>
              <a:off x="8104" y="3600"/>
              <a:ext cx="3000"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837" tIns="32918" rIns="65837" bIns="32918"/>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tx2"/>
                  </a:solidFill>
                  <a:effectLst/>
                  <a:uLnTx/>
                  <a:uFillTx/>
                  <a:latin typeface="+mn-lt"/>
                  <a:ea typeface="MS PGothic" pitchFamily="34" charset="-128"/>
                </a:rPr>
                <a:t>Borrower repays loan</a:t>
              </a:r>
              <a:endParaRPr kumimoji="0" lang="en-US" sz="1200" b="0" i="0" u="none" strike="noStrike" kern="0" cap="none" spc="0" normalizeH="0" baseline="0" noProof="0" dirty="0">
                <a:ln>
                  <a:noFill/>
                </a:ln>
                <a:solidFill>
                  <a:schemeClr val="tx2"/>
                </a:solidFill>
                <a:effectLst/>
                <a:uLnTx/>
                <a:uFillTx/>
                <a:latin typeface="+mn-lt"/>
                <a:ea typeface="MS PGothic" pitchFamily="34" charset="-128"/>
              </a:endParaRPr>
            </a:p>
          </p:txBody>
        </p:sp>
        <p:sp>
          <p:nvSpPr>
            <p:cNvPr id="19" name="Text Box 19"/>
            <p:cNvSpPr txBox="1">
              <a:spLocks noChangeArrowheads="1"/>
            </p:cNvSpPr>
            <p:nvPr/>
          </p:nvSpPr>
          <p:spPr bwMode="auto">
            <a:xfrm>
              <a:off x="6315" y="2614"/>
              <a:ext cx="2097" cy="304"/>
            </a:xfrm>
            <a:prstGeom prst="rect">
              <a:avLst/>
            </a:prstGeom>
            <a:noFill/>
            <a:ln>
              <a:noFill/>
            </a:ln>
            <a:extLst>
              <a:ext uri="{909E8E84-426E-40DD-AFC4-6F175D3DCCD1}">
                <a14:hiddenFill xmlns:a14="http://schemas.microsoft.com/office/drawing/2010/main">
                  <a:solidFill>
                    <a:srgbClr val="3F87CC"/>
                  </a:solidFill>
                </a14:hiddenFill>
              </a:ext>
              <a:ext uri="{91240B29-F687-4F45-9708-019B960494DF}">
                <a14:hiddenLine xmlns:a14="http://schemas.microsoft.com/office/drawing/2010/main" w="9525">
                  <a:solidFill>
                    <a:srgbClr val="000000"/>
                  </a:solidFill>
                  <a:miter lim="800000"/>
                  <a:headEnd/>
                  <a:tailEnd/>
                </a14:hiddenLine>
              </a:ext>
            </a:extLst>
          </p:spPr>
          <p:txBody>
            <a:bodyPr lIns="65837" tIns="32918" rIns="65837" bIns="32918">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mn-lt"/>
                  <a:ea typeface="MS PGothic" pitchFamily="34" charset="-128"/>
                </a:rPr>
                <a:t>MassDevelopment</a:t>
              </a:r>
            </a:p>
          </p:txBody>
        </p:sp>
        <p:sp>
          <p:nvSpPr>
            <p:cNvPr id="20" name="AutoShape 20"/>
            <p:cNvSpPr>
              <a:spLocks noChangeArrowheads="1"/>
            </p:cNvSpPr>
            <p:nvPr/>
          </p:nvSpPr>
          <p:spPr bwMode="auto">
            <a:xfrm>
              <a:off x="8864" y="3026"/>
              <a:ext cx="1300" cy="206"/>
            </a:xfrm>
            <a:prstGeom prst="leftArrow">
              <a:avLst>
                <a:gd name="adj1" fmla="val 50000"/>
                <a:gd name="adj2" fmla="val 157767"/>
              </a:avLst>
            </a:prstGeom>
            <a:solidFill>
              <a:srgbClr val="000000"/>
            </a:solidFill>
            <a:ln w="9525">
              <a:solidFill>
                <a:srgbClr val="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endParaRPr>
            </a:p>
          </p:txBody>
        </p:sp>
        <p:sp>
          <p:nvSpPr>
            <p:cNvPr id="21" name="AutoShape 21"/>
            <p:cNvSpPr>
              <a:spLocks noChangeArrowheads="1"/>
            </p:cNvSpPr>
            <p:nvPr/>
          </p:nvSpPr>
          <p:spPr bwMode="auto">
            <a:xfrm>
              <a:off x="4816" y="3026"/>
              <a:ext cx="1300" cy="206"/>
            </a:xfrm>
            <a:prstGeom prst="leftArrow">
              <a:avLst>
                <a:gd name="adj1" fmla="val 50000"/>
                <a:gd name="adj2" fmla="val 157767"/>
              </a:avLst>
            </a:prstGeom>
            <a:solidFill>
              <a:srgbClr val="000000"/>
            </a:solidFill>
            <a:ln w="9525">
              <a:solidFill>
                <a:srgbClr val="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endParaRPr>
            </a:p>
          </p:txBody>
        </p:sp>
        <p:sp>
          <p:nvSpPr>
            <p:cNvPr id="22" name="AutoShape 22"/>
            <p:cNvSpPr>
              <a:spLocks noChangeArrowheads="1"/>
            </p:cNvSpPr>
            <p:nvPr/>
          </p:nvSpPr>
          <p:spPr bwMode="auto">
            <a:xfrm>
              <a:off x="4816" y="2409"/>
              <a:ext cx="1300" cy="206"/>
            </a:xfrm>
            <a:prstGeom prst="rightArrow">
              <a:avLst>
                <a:gd name="adj1" fmla="val 50000"/>
                <a:gd name="adj2" fmla="val 157767"/>
              </a:avLst>
            </a:prstGeom>
            <a:solidFill>
              <a:srgbClr val="000000"/>
            </a:solidFill>
            <a:ln w="9525">
              <a:solidFill>
                <a:srgbClr val="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endParaRPr>
            </a:p>
          </p:txBody>
        </p:sp>
        <p:sp>
          <p:nvSpPr>
            <p:cNvPr id="23" name="AutoShape 23"/>
            <p:cNvSpPr>
              <a:spLocks noChangeArrowheads="1"/>
            </p:cNvSpPr>
            <p:nvPr/>
          </p:nvSpPr>
          <p:spPr bwMode="auto">
            <a:xfrm>
              <a:off x="8864" y="2409"/>
              <a:ext cx="1300" cy="206"/>
            </a:xfrm>
            <a:prstGeom prst="rightArrow">
              <a:avLst>
                <a:gd name="adj1" fmla="val 50000"/>
                <a:gd name="adj2" fmla="val 157767"/>
              </a:avLst>
            </a:prstGeom>
            <a:solidFill>
              <a:srgbClr val="000000"/>
            </a:solidFill>
            <a:ln w="9525">
              <a:solidFill>
                <a:srgbClr val="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endParaRPr>
            </a:p>
          </p:txBody>
        </p:sp>
        <p:sp>
          <p:nvSpPr>
            <p:cNvPr id="24" name="Text Box 24"/>
            <p:cNvSpPr txBox="1">
              <a:spLocks noChangeArrowheads="1"/>
            </p:cNvSpPr>
            <p:nvPr/>
          </p:nvSpPr>
          <p:spPr bwMode="auto">
            <a:xfrm>
              <a:off x="8104" y="1513"/>
              <a:ext cx="3000"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837" tIns="32918" rIns="65837" bIns="32918"/>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tx2"/>
                  </a:solidFill>
                  <a:effectLst/>
                  <a:uLnTx/>
                  <a:uFillTx/>
                  <a:latin typeface="+mn-lt"/>
                  <a:ea typeface="MS PGothic" pitchFamily="34" charset="-128"/>
                </a:rPr>
                <a:t>MDFA loans to client</a:t>
              </a:r>
              <a:endParaRPr kumimoji="0" lang="en-US" sz="1200" b="0" i="0" u="none" strike="noStrike" kern="0" cap="none" spc="0" normalizeH="0" baseline="0" noProof="0" dirty="0">
                <a:ln>
                  <a:noFill/>
                </a:ln>
                <a:solidFill>
                  <a:schemeClr val="tx2"/>
                </a:solidFill>
                <a:effectLst/>
                <a:uLnTx/>
                <a:uFillTx/>
                <a:latin typeface="+mn-lt"/>
                <a:ea typeface="MS PGothic" pitchFamily="34" charset="-128"/>
              </a:endParaRPr>
            </a:p>
          </p:txBody>
        </p:sp>
        <p:sp>
          <p:nvSpPr>
            <p:cNvPr id="25" name="Text Box 25"/>
            <p:cNvSpPr txBox="1">
              <a:spLocks noChangeArrowheads="1"/>
            </p:cNvSpPr>
            <p:nvPr/>
          </p:nvSpPr>
          <p:spPr bwMode="auto">
            <a:xfrm>
              <a:off x="4303" y="1513"/>
              <a:ext cx="3000"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837" tIns="32918" rIns="65837" bIns="32918"/>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tx2"/>
                  </a:solidFill>
                  <a:effectLst/>
                  <a:uLnTx/>
                  <a:uFillTx/>
                  <a:latin typeface="+mn-lt"/>
                  <a:ea typeface="MS PGothic" pitchFamily="34" charset="-128"/>
                </a:rPr>
                <a:t>Bank buys bonds</a:t>
              </a:r>
            </a:p>
          </p:txBody>
        </p:sp>
      </p:grpSp>
      <p:sp>
        <p:nvSpPr>
          <p:cNvPr id="26" name="Rectangle 26"/>
          <p:cNvSpPr>
            <a:spLocks noChangeArrowheads="1"/>
          </p:cNvSpPr>
          <p:nvPr/>
        </p:nvSpPr>
        <p:spPr bwMode="auto">
          <a:xfrm>
            <a:off x="1093587" y="3810000"/>
            <a:ext cx="7365384"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marR="0" lvl="1" indent="-342900" algn="l" defTabSz="914400" eaLnBrk="0" fontAlgn="base" latinLnBrk="0" hangingPunct="0">
              <a:lnSpc>
                <a:spcPct val="100000"/>
              </a:lnSpc>
              <a:spcBef>
                <a:spcPct val="0"/>
              </a:spcBef>
              <a:spcAft>
                <a:spcPts val="600"/>
              </a:spcAft>
              <a:buClr>
                <a:schemeClr val="accent1"/>
              </a:buClr>
              <a:buSzTx/>
              <a:buFont typeface="Arial" panose="020B0604020202020204" pitchFamily="34" charset="0"/>
              <a:buChar char="•"/>
              <a:tabLst/>
              <a:defRPr/>
            </a:pPr>
            <a:r>
              <a:rPr lang="en-US" sz="1900" kern="0" dirty="0">
                <a:solidFill>
                  <a:srgbClr val="000000"/>
                </a:solidFill>
              </a:rPr>
              <a:t>MassDevelopment acts as a “conduit”, capitalizing loans with proceeds from bond purchases</a:t>
            </a:r>
          </a:p>
          <a:p>
            <a:pPr marL="342900" marR="0" lvl="1" indent="-342900" algn="l" defTabSz="914400" eaLnBrk="0" fontAlgn="base" latinLnBrk="0" hangingPunct="0">
              <a:lnSpc>
                <a:spcPct val="100000"/>
              </a:lnSpc>
              <a:spcBef>
                <a:spcPct val="0"/>
              </a:spcBef>
              <a:spcAft>
                <a:spcPts val="600"/>
              </a:spcAft>
              <a:buClr>
                <a:schemeClr val="accent1"/>
              </a:buClr>
              <a:buSzTx/>
              <a:buFont typeface="Arial" panose="020B0604020202020204" pitchFamily="34" charset="0"/>
              <a:buChar char="•"/>
              <a:tabLst/>
              <a:defRPr/>
            </a:pPr>
            <a:r>
              <a:rPr lang="en-US" sz="1900" kern="0" dirty="0">
                <a:solidFill>
                  <a:srgbClr val="000000"/>
                </a:solidFill>
              </a:rPr>
              <a:t>Loans are pledged to repay bonds</a:t>
            </a:r>
          </a:p>
          <a:p>
            <a:pPr marL="342900" marR="0" lvl="1" indent="-342900" algn="l" defTabSz="914400" eaLnBrk="0" fontAlgn="base" latinLnBrk="0" hangingPunct="0">
              <a:lnSpc>
                <a:spcPct val="100000"/>
              </a:lnSpc>
              <a:spcBef>
                <a:spcPct val="0"/>
              </a:spcBef>
              <a:spcAft>
                <a:spcPts val="600"/>
              </a:spcAft>
              <a:buClr>
                <a:schemeClr val="accent1"/>
              </a:buClr>
              <a:buSzTx/>
              <a:buFont typeface="Arial" panose="020B0604020202020204" pitchFamily="34" charset="0"/>
              <a:buChar char="•"/>
              <a:tabLst/>
              <a:defRPr/>
            </a:pPr>
            <a:r>
              <a:rPr lang="en-US" sz="1900" kern="0" dirty="0">
                <a:solidFill>
                  <a:srgbClr val="000000"/>
                </a:solidFill>
              </a:rPr>
              <a:t>The bank underwrites, sets terms, and manages the relationship the same as it does for a client with a loan</a:t>
            </a:r>
          </a:p>
        </p:txBody>
      </p:sp>
    </p:spTree>
    <p:extLst>
      <p:ext uri="{BB962C8B-B14F-4D97-AF65-F5344CB8AC3E}">
        <p14:creationId xmlns:p14="http://schemas.microsoft.com/office/powerpoint/2010/main" val="348598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9506"/>
            <a:ext cx="7886700" cy="1058487"/>
          </a:xfrm>
        </p:spPr>
        <p:txBody>
          <a:bodyPr/>
          <a:lstStyle/>
          <a:p>
            <a:pPr algn="ctr"/>
            <a:r>
              <a:rPr lang="en-US" dirty="0">
                <a:solidFill>
                  <a:schemeClr val="tx2">
                    <a:lumMod val="90000"/>
                    <a:lumOff val="10000"/>
                  </a:schemeClr>
                </a:solidFill>
              </a:rPr>
              <a:t>Eligible Borrowers-Bonds</a:t>
            </a:r>
          </a:p>
        </p:txBody>
      </p:sp>
      <p:sp>
        <p:nvSpPr>
          <p:cNvPr id="3" name="Content Placeholder 2"/>
          <p:cNvSpPr>
            <a:spLocks noGrp="1"/>
          </p:cNvSpPr>
          <p:nvPr>
            <p:ph idx="1"/>
          </p:nvPr>
        </p:nvSpPr>
        <p:spPr>
          <a:xfrm>
            <a:off x="609600" y="1371600"/>
            <a:ext cx="7772400" cy="4525963"/>
          </a:xfrm>
        </p:spPr>
        <p:txBody>
          <a:bodyPr>
            <a:normAutofit fontScale="92500" lnSpcReduction="20000"/>
          </a:bodyPr>
          <a:lstStyle/>
          <a:p>
            <a:pPr lvl="0" fontAlgn="base">
              <a:spcAft>
                <a:spcPct val="0"/>
              </a:spcAft>
              <a:buClrTx/>
              <a:buFontTx/>
              <a:buChar char="•"/>
            </a:pPr>
            <a:r>
              <a:rPr lang="en-US" sz="2000" b="1" kern="0" dirty="0">
                <a:solidFill>
                  <a:srgbClr val="000000"/>
                </a:solidFill>
                <a:ea typeface="ＭＳ Ｐゴシック"/>
              </a:rPr>
              <a:t>Tax-exempt bond eligibility based on Federal tax code</a:t>
            </a:r>
          </a:p>
          <a:p>
            <a:pPr lvl="1" fontAlgn="base">
              <a:spcAft>
                <a:spcPct val="0"/>
              </a:spcAft>
              <a:buClrTx/>
              <a:buFontTx/>
              <a:buChar char="–"/>
            </a:pPr>
            <a:endParaRPr lang="en-US" sz="1800" b="1" kern="0" dirty="0">
              <a:solidFill>
                <a:srgbClr val="000000"/>
              </a:solidFill>
              <a:ea typeface="ＭＳ Ｐゴシック"/>
            </a:endParaRPr>
          </a:p>
          <a:p>
            <a:pPr lvl="1" fontAlgn="base">
              <a:spcAft>
                <a:spcPct val="0"/>
              </a:spcAft>
              <a:buClrTx/>
              <a:buFontTx/>
              <a:buChar char="–"/>
            </a:pPr>
            <a:r>
              <a:rPr lang="en-US" sz="1800" b="1" kern="0" dirty="0">
                <a:solidFill>
                  <a:schemeClr val="tx1"/>
                </a:solidFill>
                <a:ea typeface="ＭＳ Ｐゴシック"/>
              </a:rPr>
              <a:t>501(c)(3) Non-Profit Users</a:t>
            </a:r>
          </a:p>
          <a:p>
            <a:pPr marL="457200" lvl="1" indent="0" fontAlgn="base">
              <a:spcAft>
                <a:spcPct val="0"/>
              </a:spcAft>
              <a:buClrTx/>
              <a:buNone/>
            </a:pPr>
            <a:r>
              <a:rPr lang="en-US" sz="1800" kern="0" dirty="0">
                <a:solidFill>
                  <a:schemeClr val="tx1"/>
                </a:solidFill>
                <a:ea typeface="ＭＳ Ｐゴシック"/>
              </a:rPr>
              <a:t>( i.e., colleges, hospitals, charter schools, cultural institutions, YMCAs,</a:t>
            </a:r>
          </a:p>
          <a:p>
            <a:pPr marL="457200" lvl="1" indent="0" fontAlgn="base">
              <a:spcAft>
                <a:spcPct val="0"/>
              </a:spcAft>
              <a:buClrTx/>
              <a:buNone/>
            </a:pPr>
            <a:r>
              <a:rPr lang="en-US" sz="1800" kern="0" dirty="0">
                <a:solidFill>
                  <a:schemeClr val="tx1"/>
                </a:solidFill>
                <a:ea typeface="ＭＳ Ｐゴシック"/>
              </a:rPr>
              <a:t>Boys &amp; Girls Clubs, human service providers, long-term care providers, </a:t>
            </a:r>
          </a:p>
          <a:p>
            <a:pPr marL="457200" lvl="1" indent="0" fontAlgn="base">
              <a:spcAft>
                <a:spcPct val="0"/>
              </a:spcAft>
              <a:buClrTx/>
              <a:buNone/>
            </a:pPr>
            <a:r>
              <a:rPr lang="en-US" sz="1800" kern="0" dirty="0">
                <a:solidFill>
                  <a:schemeClr val="tx1"/>
                </a:solidFill>
                <a:ea typeface="ＭＳ Ｐゴシック"/>
              </a:rPr>
              <a:t>assisted living facilities nursing homes )  </a:t>
            </a:r>
          </a:p>
          <a:p>
            <a:pPr lvl="1" fontAlgn="base">
              <a:spcAft>
                <a:spcPct val="0"/>
              </a:spcAft>
              <a:buClrTx/>
              <a:buFontTx/>
              <a:buChar char="–"/>
            </a:pPr>
            <a:endParaRPr lang="en-US" sz="1800" b="1" kern="0" dirty="0">
              <a:solidFill>
                <a:schemeClr val="tx1"/>
              </a:solidFill>
              <a:ea typeface="ＭＳ Ｐゴシック"/>
            </a:endParaRPr>
          </a:p>
          <a:p>
            <a:pPr lvl="1" fontAlgn="base">
              <a:spcAft>
                <a:spcPct val="0"/>
              </a:spcAft>
              <a:buClrTx/>
              <a:buFontTx/>
              <a:buChar char="–"/>
            </a:pPr>
            <a:r>
              <a:rPr lang="en-US" sz="1800" b="1" kern="0" dirty="0">
                <a:solidFill>
                  <a:schemeClr val="tx1"/>
                </a:solidFill>
                <a:ea typeface="ＭＳ Ｐゴシック"/>
              </a:rPr>
              <a:t>Manufacturing Facilities</a:t>
            </a:r>
          </a:p>
          <a:p>
            <a:pPr lvl="1" fontAlgn="base">
              <a:spcAft>
                <a:spcPct val="0"/>
              </a:spcAft>
              <a:buClrTx/>
              <a:buFontTx/>
              <a:buChar char="–"/>
            </a:pPr>
            <a:endParaRPr lang="en-US" sz="1800" kern="0" dirty="0">
              <a:solidFill>
                <a:schemeClr val="tx1"/>
              </a:solidFill>
              <a:ea typeface="ＭＳ Ｐゴシック"/>
            </a:endParaRPr>
          </a:p>
          <a:p>
            <a:pPr lvl="1" fontAlgn="base">
              <a:spcAft>
                <a:spcPct val="0"/>
              </a:spcAft>
              <a:buClrTx/>
              <a:buFontTx/>
              <a:buChar char="–"/>
            </a:pPr>
            <a:r>
              <a:rPr lang="en-US" sz="1800" b="1" kern="0" dirty="0">
                <a:solidFill>
                  <a:schemeClr val="tx1"/>
                </a:solidFill>
                <a:ea typeface="ＭＳ Ｐゴシック"/>
              </a:rPr>
              <a:t>Recycling / Environmental Facilities </a:t>
            </a:r>
          </a:p>
          <a:p>
            <a:pPr marL="457200" lvl="1" indent="0" fontAlgn="base">
              <a:spcAft>
                <a:spcPct val="0"/>
              </a:spcAft>
              <a:buClrTx/>
              <a:buNone/>
            </a:pPr>
            <a:r>
              <a:rPr lang="en-US" sz="1800" kern="0" dirty="0">
                <a:solidFill>
                  <a:schemeClr val="tx1"/>
                </a:solidFill>
                <a:ea typeface="ＭＳ Ｐゴシック"/>
              </a:rPr>
              <a:t>(solid waste disposal, including recycling)</a:t>
            </a:r>
          </a:p>
          <a:p>
            <a:pPr lvl="1" fontAlgn="base">
              <a:spcAft>
                <a:spcPct val="0"/>
              </a:spcAft>
              <a:buClrTx/>
              <a:buFontTx/>
              <a:buChar char="–"/>
            </a:pPr>
            <a:endParaRPr lang="en-US" sz="1800" kern="0" dirty="0">
              <a:solidFill>
                <a:schemeClr val="tx1"/>
              </a:solidFill>
              <a:ea typeface="ＭＳ Ｐゴシック"/>
            </a:endParaRPr>
          </a:p>
          <a:p>
            <a:pPr lvl="1" fontAlgn="base">
              <a:spcAft>
                <a:spcPct val="0"/>
              </a:spcAft>
              <a:buClrTx/>
              <a:buFontTx/>
              <a:buChar char="–"/>
            </a:pPr>
            <a:r>
              <a:rPr lang="en-US" sz="1800" b="1" kern="0" dirty="0">
                <a:solidFill>
                  <a:schemeClr val="tx1"/>
                </a:solidFill>
                <a:ea typeface="ＭＳ Ｐゴシック"/>
              </a:rPr>
              <a:t>Affordable Rental Housing                                  </a:t>
            </a:r>
          </a:p>
          <a:p>
            <a:pPr lvl="1" fontAlgn="base">
              <a:spcAft>
                <a:spcPct val="0"/>
              </a:spcAft>
              <a:buClrTx/>
              <a:buFontTx/>
              <a:buChar char="–"/>
            </a:pPr>
            <a:endParaRPr lang="en-US" sz="1800" kern="0" dirty="0">
              <a:solidFill>
                <a:schemeClr val="tx1"/>
              </a:solidFill>
              <a:ea typeface="ＭＳ Ｐゴシック"/>
            </a:endParaRPr>
          </a:p>
          <a:p>
            <a:pPr lvl="1" fontAlgn="base">
              <a:spcAft>
                <a:spcPct val="0"/>
              </a:spcAft>
              <a:buClrTx/>
              <a:buFontTx/>
              <a:buChar char="–"/>
            </a:pPr>
            <a:r>
              <a:rPr lang="en-US" sz="1800" b="1" kern="0" dirty="0">
                <a:solidFill>
                  <a:schemeClr val="tx1"/>
                </a:solidFill>
                <a:ea typeface="ＭＳ Ｐゴシック"/>
              </a:rPr>
              <a:t>Infrastructure Financings</a:t>
            </a:r>
          </a:p>
          <a:p>
            <a:pPr marL="457200" lvl="1" indent="0" fontAlgn="base">
              <a:spcAft>
                <a:spcPct val="0"/>
              </a:spcAft>
              <a:buClrTx/>
              <a:buNone/>
            </a:pPr>
            <a:endParaRPr lang="en-US" sz="1800" kern="0" dirty="0">
              <a:solidFill>
                <a:schemeClr val="tx1"/>
              </a:solidFill>
              <a:ea typeface="ＭＳ Ｐゴシック"/>
            </a:endParaRPr>
          </a:p>
          <a:p>
            <a:pPr lvl="1" fontAlgn="base">
              <a:spcAft>
                <a:spcPct val="0"/>
              </a:spcAft>
              <a:buClrTx/>
              <a:buFontTx/>
              <a:buChar char="–"/>
            </a:pPr>
            <a:r>
              <a:rPr lang="en-US" sz="1800" b="1" kern="0" dirty="0">
                <a:solidFill>
                  <a:schemeClr val="tx1"/>
                </a:solidFill>
                <a:ea typeface="ＭＳ Ｐゴシック"/>
              </a:rPr>
              <a:t>Governmental Entities</a:t>
            </a:r>
          </a:p>
        </p:txBody>
      </p:sp>
      <p:sp>
        <p:nvSpPr>
          <p:cNvPr id="6" name="Slide Number Placeholder 3"/>
          <p:cNvSpPr>
            <a:spLocks noGrp="1"/>
          </p:cNvSpPr>
          <p:nvPr>
            <p:ph type="sldNum" sz="quarter" idx="12"/>
          </p:nvPr>
        </p:nvSpPr>
        <p:spPr>
          <a:xfrm>
            <a:off x="7343778" y="6127751"/>
            <a:ext cx="1500187" cy="503019"/>
          </a:xfrm>
        </p:spPr>
        <p:txBody>
          <a:bodyPr/>
          <a:lstStyle/>
          <a:p>
            <a:fld id="{D367A5CE-97AE-A045-8D64-ABA1949E4846}" type="slidenum">
              <a:rPr lang="en-US" smtClean="0"/>
              <a:t>14</a:t>
            </a:fld>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276726"/>
            <a:ext cx="4191000" cy="162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726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9506"/>
            <a:ext cx="7886700" cy="1058487"/>
          </a:xfrm>
          <a:solidFill>
            <a:schemeClr val="bg1"/>
          </a:solidFill>
        </p:spPr>
        <p:txBody>
          <a:bodyPr>
            <a:normAutofit fontScale="90000"/>
          </a:bodyPr>
          <a:lstStyle/>
          <a:p>
            <a:pPr algn="ctr"/>
            <a:r>
              <a:rPr lang="en-US" dirty="0">
                <a:solidFill>
                  <a:schemeClr val="tx2">
                    <a:lumMod val="90000"/>
                    <a:lumOff val="10000"/>
                  </a:schemeClr>
                </a:solidFill>
              </a:rPr>
              <a:t>PACE </a:t>
            </a:r>
            <a:br>
              <a:rPr lang="en-US" dirty="0">
                <a:solidFill>
                  <a:schemeClr val="tx2">
                    <a:lumMod val="90000"/>
                    <a:lumOff val="10000"/>
                  </a:schemeClr>
                </a:solidFill>
              </a:rPr>
            </a:br>
            <a:r>
              <a:rPr lang="en-US" dirty="0">
                <a:solidFill>
                  <a:schemeClr val="tx2">
                    <a:lumMod val="90000"/>
                    <a:lumOff val="10000"/>
                  </a:schemeClr>
                </a:solidFill>
              </a:rPr>
              <a:t>Property Assessed Clean Energy</a:t>
            </a:r>
          </a:p>
        </p:txBody>
      </p:sp>
      <p:sp>
        <p:nvSpPr>
          <p:cNvPr id="6" name="Slide Number Placeholder 3"/>
          <p:cNvSpPr>
            <a:spLocks noGrp="1"/>
          </p:cNvSpPr>
          <p:nvPr>
            <p:ph type="sldNum" sz="quarter" idx="12"/>
          </p:nvPr>
        </p:nvSpPr>
        <p:spPr>
          <a:xfrm>
            <a:off x="7343778" y="6127751"/>
            <a:ext cx="1500187" cy="503019"/>
          </a:xfrm>
        </p:spPr>
        <p:txBody>
          <a:bodyPr/>
          <a:lstStyle/>
          <a:p>
            <a:fld id="{D367A5CE-97AE-A045-8D64-ABA1949E4846}" type="slidenum">
              <a:rPr lang="en-US" smtClean="0"/>
              <a:t>15</a:t>
            </a:fld>
            <a:endParaRPr lang="en-US" dirty="0"/>
          </a:p>
        </p:txBody>
      </p:sp>
      <p:sp>
        <p:nvSpPr>
          <p:cNvPr id="5" name="Content Placeholder 2"/>
          <p:cNvSpPr>
            <a:spLocks noGrp="1"/>
          </p:cNvSpPr>
          <p:nvPr>
            <p:ph idx="1"/>
          </p:nvPr>
        </p:nvSpPr>
        <p:spPr>
          <a:xfrm>
            <a:off x="555625" y="1560894"/>
            <a:ext cx="7772400" cy="3667125"/>
          </a:xfrm>
        </p:spPr>
        <p:txBody>
          <a:bodyPr/>
          <a:lstStyle/>
          <a:p>
            <a:r>
              <a:rPr lang="en-US" dirty="0">
                <a:solidFill>
                  <a:schemeClr val="tx1"/>
                </a:solidFill>
              </a:rPr>
              <a:t>Property Assessed Clean Energy (PACE) </a:t>
            </a:r>
            <a:br>
              <a:rPr lang="en-US" dirty="0">
                <a:solidFill>
                  <a:schemeClr val="tx1"/>
                </a:solidFill>
              </a:rPr>
            </a:br>
            <a:r>
              <a:rPr lang="en-US" dirty="0">
                <a:solidFill>
                  <a:schemeClr val="tx1"/>
                </a:solidFill>
              </a:rPr>
              <a:t>is a tax-based financing mechanism that </a:t>
            </a:r>
            <a:br>
              <a:rPr lang="en-US" dirty="0">
                <a:solidFill>
                  <a:schemeClr val="tx1"/>
                </a:solidFill>
              </a:rPr>
            </a:br>
            <a:r>
              <a:rPr lang="en-US" dirty="0">
                <a:solidFill>
                  <a:schemeClr val="tx1"/>
                </a:solidFill>
              </a:rPr>
              <a:t>enables low-cost, long-term funding for </a:t>
            </a:r>
            <a:br>
              <a:rPr lang="en-US" dirty="0">
                <a:solidFill>
                  <a:schemeClr val="tx1"/>
                </a:solidFill>
              </a:rPr>
            </a:br>
            <a:r>
              <a:rPr lang="en-US" dirty="0">
                <a:solidFill>
                  <a:schemeClr val="tx1"/>
                </a:solidFill>
              </a:rPr>
              <a:t>energy improvements</a:t>
            </a:r>
          </a:p>
          <a:p>
            <a:r>
              <a:rPr lang="en-US" dirty="0">
                <a:solidFill>
                  <a:schemeClr val="tx1"/>
                </a:solidFill>
              </a:rPr>
              <a:t>PACE financing is repaid via a betterment assessment on a property’s tax bill</a:t>
            </a:r>
          </a:p>
          <a:p>
            <a:r>
              <a:rPr lang="en-US" dirty="0">
                <a:solidFill>
                  <a:schemeClr val="tx1"/>
                </a:solidFill>
              </a:rPr>
              <a:t>PACE betterment assessments work similar to improvements for public infrastructure that benefit specific properties (i.e., sidewalk or sewer</a:t>
            </a:r>
            <a:r>
              <a:rPr lang="en-US" dirty="0">
                <a:solidFill>
                  <a:schemeClr val="tx2">
                    <a:lumMod val="90000"/>
                    <a:lumOff val="10000"/>
                  </a:schemeClr>
                </a:solidFill>
              </a:rPr>
              <a:t>)</a:t>
            </a:r>
          </a:p>
        </p:txBody>
      </p:sp>
      <p:pic>
        <p:nvPicPr>
          <p:cNvPr id="7" name="Picture 2" descr="C:\Users\JPeralta\AppData\Local\Microsoft\Windows\Temporary Internet Files\Content.Outlook\6AXSWCWU\PACE Logo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8052" y="1351542"/>
            <a:ext cx="2181938" cy="1509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741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PACE in Massachusetts</a:t>
            </a:r>
          </a:p>
        </p:txBody>
      </p:sp>
      <p:sp>
        <p:nvSpPr>
          <p:cNvPr id="3" name="Content Placeholder 2"/>
          <p:cNvSpPr>
            <a:spLocks noGrp="1"/>
          </p:cNvSpPr>
          <p:nvPr>
            <p:ph idx="1"/>
          </p:nvPr>
        </p:nvSpPr>
        <p:spPr>
          <a:xfrm>
            <a:off x="628650" y="1802812"/>
            <a:ext cx="7886700" cy="4260254"/>
          </a:xfrm>
        </p:spPr>
        <p:txBody>
          <a:bodyPr>
            <a:normAutofit fontScale="92500"/>
          </a:bodyPr>
          <a:lstStyle/>
          <a:p>
            <a:r>
              <a:rPr lang="en-US" dirty="0">
                <a:solidFill>
                  <a:schemeClr val="tx1"/>
                </a:solidFill>
              </a:rPr>
              <a:t>Commercial Property Assessed Clean Energy (PACE) was passed in H4568 and signed by Governor Baker in August 2016</a:t>
            </a:r>
          </a:p>
          <a:p>
            <a:pPr lvl="1"/>
            <a:r>
              <a:rPr lang="en-US" dirty="0">
                <a:solidFill>
                  <a:schemeClr val="tx1"/>
                </a:solidFill>
              </a:rPr>
              <a:t>Amendment for PACE technical correction signed August 2019</a:t>
            </a:r>
          </a:p>
          <a:p>
            <a:r>
              <a:rPr lang="en-US" dirty="0" err="1">
                <a:solidFill>
                  <a:schemeClr val="tx1"/>
                </a:solidFill>
              </a:rPr>
              <a:t>MassDevelopment</a:t>
            </a:r>
            <a:r>
              <a:rPr lang="en-US" dirty="0">
                <a:solidFill>
                  <a:schemeClr val="tx1"/>
                </a:solidFill>
              </a:rPr>
              <a:t> will act as Lead Program Administrator</a:t>
            </a:r>
          </a:p>
          <a:p>
            <a:r>
              <a:rPr lang="en-US" dirty="0">
                <a:solidFill>
                  <a:schemeClr val="tx1"/>
                </a:solidFill>
              </a:rPr>
              <a:t>MassDevelopment will administer the PACE Massachusetts program in consultation with the Massachusetts Department of Energy Resources</a:t>
            </a:r>
          </a:p>
          <a:p>
            <a:r>
              <a:rPr lang="en-US" dirty="0">
                <a:solidFill>
                  <a:schemeClr val="tx1"/>
                </a:solidFill>
              </a:rPr>
              <a:t>PACE guidelines, related information including RFI for Capital Providers available at:</a:t>
            </a:r>
          </a:p>
          <a:p>
            <a:pPr marL="0" indent="0" algn="ctr">
              <a:buNone/>
            </a:pPr>
            <a:r>
              <a:rPr lang="en-US" dirty="0">
                <a:solidFill>
                  <a:schemeClr val="tx1"/>
                </a:solidFill>
              </a:rPr>
              <a:t>	www.massdevelopment.com/PACE</a:t>
            </a:r>
          </a:p>
        </p:txBody>
      </p:sp>
      <p:sp>
        <p:nvSpPr>
          <p:cNvPr id="4" name="Slide Number Placeholder 3"/>
          <p:cNvSpPr>
            <a:spLocks noGrp="1"/>
          </p:cNvSpPr>
          <p:nvPr>
            <p:ph type="sldNum" sz="quarter" idx="12"/>
          </p:nvPr>
        </p:nvSpPr>
        <p:spPr/>
        <p:txBody>
          <a:bodyPr/>
          <a:lstStyle/>
          <a:p>
            <a:fld id="{D367A5CE-97AE-A045-8D64-ABA1949E4846}" type="slidenum">
              <a:rPr lang="en-US" smtClean="0"/>
              <a:t>16</a:t>
            </a:fld>
            <a:endParaRPr lang="en-US"/>
          </a:p>
        </p:txBody>
      </p:sp>
      <p:sp>
        <p:nvSpPr>
          <p:cNvPr id="6" name="Title 1"/>
          <p:cNvSpPr txBox="1">
            <a:spLocks/>
          </p:cNvSpPr>
          <p:nvPr/>
        </p:nvSpPr>
        <p:spPr>
          <a:xfrm>
            <a:off x="628650" y="199506"/>
            <a:ext cx="7886700" cy="1058487"/>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pPr algn="ctr"/>
            <a:r>
              <a:rPr lang="en-US" dirty="0">
                <a:solidFill>
                  <a:schemeClr val="tx2">
                    <a:lumMod val="90000"/>
                    <a:lumOff val="10000"/>
                  </a:schemeClr>
                </a:solidFill>
              </a:rPr>
              <a:t>PACE in Massachusetts</a:t>
            </a:r>
          </a:p>
        </p:txBody>
      </p:sp>
      <p:pic>
        <p:nvPicPr>
          <p:cNvPr id="7" name="Picture 2" descr="https://i1.wp.com/lowellmakes.com/wp-content/uploads/2014/06/LowellMakes_LOGO_black_White_Shadow_350x278.png?fit=350%2C278&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870" y="7652334"/>
            <a:ext cx="1639010" cy="13018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hat You Need to Know About the Massachusetts Paid Family Medical Leave Act  - Stoneham MA Chamber of Commer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321" y="177447"/>
            <a:ext cx="1623770" cy="108054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ssachusetts has a large and growing LGBT population, but still faces  challenges | Fenway Health: Health Care Is A Right, Not A Privile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0729" y="178569"/>
            <a:ext cx="1931296" cy="110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403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a:t>
            </a:r>
          </a:p>
        </p:txBody>
      </p:sp>
      <p:sp>
        <p:nvSpPr>
          <p:cNvPr id="3" name="Content Placeholder 2"/>
          <p:cNvSpPr>
            <a:spLocks noGrp="1"/>
          </p:cNvSpPr>
          <p:nvPr>
            <p:ph idx="1"/>
          </p:nvPr>
        </p:nvSpPr>
        <p:spPr>
          <a:xfrm>
            <a:off x="628650" y="1802812"/>
            <a:ext cx="7886700" cy="4260254"/>
          </a:xfrm>
        </p:spPr>
        <p:txBody>
          <a:bodyPr>
            <a:normAutofit fontScale="77500" lnSpcReduction="20000"/>
          </a:bodyPr>
          <a:lstStyle/>
          <a:p>
            <a:pPr marL="0" indent="0" algn="ctr">
              <a:buNone/>
            </a:pPr>
            <a:r>
              <a:rPr lang="en-US" b="1" i="0" dirty="0">
                <a:solidFill>
                  <a:srgbClr val="95CA3E"/>
                </a:solidFill>
                <a:effectLst/>
                <a:latin typeface="Proxima Nova W05 Regular"/>
              </a:rPr>
              <a:t>Communities that have adopted PACE Massachusetts</a:t>
            </a:r>
          </a:p>
          <a:p>
            <a:pPr marL="0" indent="0" algn="ctr">
              <a:lnSpc>
                <a:spcPct val="160000"/>
              </a:lnSpc>
              <a:buNone/>
            </a:pPr>
            <a:r>
              <a:rPr lang="en-US" sz="1900" dirty="0">
                <a:solidFill>
                  <a:srgbClr val="004274"/>
                </a:solidFill>
                <a:latin typeface="Arial" panose="020B0604020202020204" pitchFamily="34" charset="0"/>
                <a:cs typeface="Arial" panose="020B0604020202020204" pitchFamily="34" charset="0"/>
              </a:rPr>
              <a:t>                                                             </a:t>
            </a:r>
            <a:r>
              <a:rPr lang="en-US" sz="1800" b="0" i="0" dirty="0">
                <a:solidFill>
                  <a:srgbClr val="004274"/>
                </a:solidFill>
                <a:effectLst/>
                <a:latin typeface="Arial" panose="020B0604020202020204" pitchFamily="34" charset="0"/>
                <a:cs typeface="Arial" panose="020B0604020202020204" pitchFamily="34" charset="0"/>
              </a:rPr>
              <a:t>Acton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Agawam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Amesbury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Amherst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Barnstable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Bellingham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Beverly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Boston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Brockton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Burlington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Chelsea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Chicopee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Clinton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Concord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Devens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Dudley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East Longmeadow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Easthampton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Easton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Erving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Fall  River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Fitchburg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Franklin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Gardner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Gloucester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Great Barrington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Greenfield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Holyoke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Hudson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a:t>
            </a:r>
            <a:r>
              <a:rPr lang="en-US" sz="1800" b="0" i="0" dirty="0" err="1">
                <a:solidFill>
                  <a:srgbClr val="004274"/>
                </a:solidFill>
                <a:effectLst/>
                <a:latin typeface="Arial" panose="020B0604020202020204" pitchFamily="34" charset="0"/>
                <a:cs typeface="Arial" panose="020B0604020202020204" pitchFamily="34" charset="0"/>
              </a:rPr>
              <a:t>Lanesborough</a:t>
            </a:r>
            <a:r>
              <a:rPr lang="en-US" sz="1800" b="0" i="0" dirty="0">
                <a:solidFill>
                  <a:srgbClr val="004274"/>
                </a:solidFill>
                <a:effectLst/>
                <a:latin typeface="Arial" panose="020B0604020202020204" pitchFamily="34" charset="0"/>
                <a:cs typeface="Arial" panose="020B0604020202020204" pitchFamily="34" charset="0"/>
              </a:rPr>
              <a:t>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Lexington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Lowell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Ludlow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Lynn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Middleborough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Milton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Montague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New Bedford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Newton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North Adams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North Andover </a:t>
            </a:r>
            <a:r>
              <a:rPr lang="en-US" sz="1800" b="0" i="0" dirty="0">
                <a:solidFill>
                  <a:srgbClr val="95CA3E"/>
                </a:solidFill>
                <a:effectLst/>
                <a:latin typeface="Arial" panose="020B0604020202020204" pitchFamily="34" charset="0"/>
                <a:cs typeface="Arial" panose="020B0604020202020204" pitchFamily="34" charset="0"/>
              </a:rPr>
              <a:t>| </a:t>
            </a:r>
            <a:r>
              <a:rPr lang="en-US" sz="1800" b="0" i="0" dirty="0">
                <a:solidFill>
                  <a:srgbClr val="004274"/>
                </a:solidFill>
                <a:effectLst/>
                <a:latin typeface="Arial" panose="020B0604020202020204" pitchFamily="34" charset="0"/>
                <a:cs typeface="Arial" panose="020B0604020202020204" pitchFamily="34" charset="0"/>
              </a:rPr>
              <a:t>Northampton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Norwood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Orange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Peabody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Pittsfield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Plymouth </a:t>
            </a:r>
            <a:r>
              <a:rPr lang="en-US" sz="1800" b="0" i="0" dirty="0">
                <a:solidFill>
                  <a:srgbClr val="95CA3E"/>
                </a:solidFill>
                <a:effectLst/>
                <a:latin typeface="Arial" panose="020B0604020202020204" pitchFamily="34" charset="0"/>
                <a:cs typeface="Arial" panose="020B0604020202020204" pitchFamily="34" charset="0"/>
              </a:rPr>
              <a:t>|</a:t>
            </a:r>
            <a:r>
              <a:rPr lang="en-US" sz="1800" dirty="0">
                <a:solidFill>
                  <a:srgbClr val="004274"/>
                </a:solidFill>
                <a:latin typeface="Arial" panose="020B0604020202020204" pitchFamily="34" charset="0"/>
                <a:cs typeface="Arial" panose="020B0604020202020204" pitchFamily="34" charset="0"/>
              </a:rPr>
              <a:t> </a:t>
            </a:r>
            <a:r>
              <a:rPr lang="en-US" sz="1800" b="0" i="0" dirty="0">
                <a:solidFill>
                  <a:srgbClr val="004274"/>
                </a:solidFill>
                <a:effectLst/>
                <a:latin typeface="Arial" panose="020B0604020202020204" pitchFamily="34" charset="0"/>
                <a:cs typeface="Arial" panose="020B0604020202020204" pitchFamily="34" charset="0"/>
              </a:rPr>
              <a:t> Randolph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Rockland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Salem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Somerville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Southbridge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Springfield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Taunton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Wakefield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Wellfleet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Wendell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Westborough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West Springfield </a:t>
            </a:r>
            <a:r>
              <a:rPr lang="en-US" sz="1800" b="0" i="0" dirty="0">
                <a:solidFill>
                  <a:srgbClr val="95CA3E"/>
                </a:solidFill>
                <a:effectLst/>
                <a:latin typeface="Arial" panose="020B0604020202020204" pitchFamily="34" charset="0"/>
                <a:cs typeface="Arial" panose="020B0604020202020204" pitchFamily="34" charset="0"/>
              </a:rPr>
              <a:t>|</a:t>
            </a:r>
            <a:r>
              <a:rPr lang="en-US" sz="1800" b="0" i="0" dirty="0">
                <a:solidFill>
                  <a:srgbClr val="004274"/>
                </a:solidFill>
                <a:effectLst/>
                <a:latin typeface="Arial" panose="020B0604020202020204" pitchFamily="34" charset="0"/>
                <a:cs typeface="Arial" panose="020B0604020202020204" pitchFamily="34" charset="0"/>
              </a:rPr>
              <a:t> Yarmouth  </a:t>
            </a:r>
          </a:p>
          <a:p>
            <a:pPr marL="0" indent="0" algn="ctr">
              <a:buNone/>
            </a:pPr>
            <a:r>
              <a:rPr lang="en-US" dirty="0">
                <a:solidFill>
                  <a:schemeClr val="tx2">
                    <a:lumMod val="90000"/>
                    <a:lumOff val="10000"/>
                  </a:schemeClr>
                </a:solidFill>
              </a:rPr>
              <a:t>	</a:t>
            </a:r>
          </a:p>
          <a:p>
            <a:pPr marL="0" indent="0" algn="ctr">
              <a:buNone/>
            </a:pPr>
            <a:r>
              <a:rPr lang="en-US" dirty="0">
                <a:solidFill>
                  <a:schemeClr val="tx2">
                    <a:lumMod val="90000"/>
                    <a:lumOff val="10000"/>
                  </a:schemeClr>
                </a:solidFill>
              </a:rPr>
              <a:t>www.massdevelopment.com/PACE</a:t>
            </a:r>
          </a:p>
        </p:txBody>
      </p:sp>
      <p:sp>
        <p:nvSpPr>
          <p:cNvPr id="4" name="Slide Number Placeholder 3"/>
          <p:cNvSpPr>
            <a:spLocks noGrp="1"/>
          </p:cNvSpPr>
          <p:nvPr>
            <p:ph type="sldNum" sz="quarter" idx="12"/>
          </p:nvPr>
        </p:nvSpPr>
        <p:spPr/>
        <p:txBody>
          <a:bodyPr/>
          <a:lstStyle/>
          <a:p>
            <a:fld id="{D367A5CE-97AE-A045-8D64-ABA1949E4846}" type="slidenum">
              <a:rPr lang="en-US" smtClean="0"/>
              <a:t>17</a:t>
            </a:fld>
            <a:endParaRPr lang="en-US"/>
          </a:p>
        </p:txBody>
      </p:sp>
      <p:sp>
        <p:nvSpPr>
          <p:cNvPr id="6" name="Title 1"/>
          <p:cNvSpPr txBox="1">
            <a:spLocks/>
          </p:cNvSpPr>
          <p:nvPr/>
        </p:nvSpPr>
        <p:spPr>
          <a:xfrm>
            <a:off x="628650" y="247191"/>
            <a:ext cx="7886700" cy="1058487"/>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pPr algn="ctr"/>
            <a:r>
              <a:rPr lang="en-US" dirty="0">
                <a:solidFill>
                  <a:schemeClr val="tx2">
                    <a:lumMod val="90000"/>
                    <a:lumOff val="10000"/>
                  </a:schemeClr>
                </a:solidFill>
              </a:rPr>
              <a:t>PACE in Massachusetts</a:t>
            </a:r>
          </a:p>
        </p:txBody>
      </p:sp>
      <p:pic>
        <p:nvPicPr>
          <p:cNvPr id="7" name="Picture 2" descr="https://i1.wp.com/lowellmakes.com/wp-content/uploads/2014/06/LowellMakes_LOGO_black_White_Shadow_350x278.png?fit=350%2C278&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870" y="7652334"/>
            <a:ext cx="1639010" cy="13018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hat You Need to Know About the Massachusetts Paid Family Medical Leave Act  - Stoneham MA Chamber of Commer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321" y="177447"/>
            <a:ext cx="1623770" cy="108054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ssachusetts has a large and growing LGBT population, but still faces  challenges | Fenway Health: Health Care Is A Right, Not A Privile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0729" y="178569"/>
            <a:ext cx="1931296" cy="110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823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a:solidFill>
                  <a:schemeClr val="tx2">
                    <a:lumMod val="90000"/>
                    <a:lumOff val="10000"/>
                  </a:schemeClr>
                </a:solidFill>
              </a:rPr>
              <a:t>Eligible Properties: </a:t>
            </a:r>
            <a:br>
              <a:rPr lang="en-US" dirty="0">
                <a:solidFill>
                  <a:schemeClr val="tx2">
                    <a:lumMod val="90000"/>
                    <a:lumOff val="10000"/>
                  </a:schemeClr>
                </a:solidFill>
              </a:rPr>
            </a:br>
            <a:r>
              <a:rPr lang="en-US" dirty="0">
                <a:solidFill>
                  <a:schemeClr val="tx2">
                    <a:lumMod val="90000"/>
                    <a:lumOff val="10000"/>
                  </a:schemeClr>
                </a:solidFill>
              </a:rPr>
              <a:t>Existing Buildings</a:t>
            </a:r>
          </a:p>
        </p:txBody>
      </p:sp>
      <p:sp>
        <p:nvSpPr>
          <p:cNvPr id="4" name="Slide Number Placeholder 3"/>
          <p:cNvSpPr>
            <a:spLocks noGrp="1"/>
          </p:cNvSpPr>
          <p:nvPr>
            <p:ph type="sldNum" sz="quarter" idx="12"/>
          </p:nvPr>
        </p:nvSpPr>
        <p:spPr/>
        <p:txBody>
          <a:bodyPr/>
          <a:lstStyle/>
          <a:p>
            <a:fld id="{D367A5CE-97AE-A045-8D64-ABA1949E4846}" type="slidenum">
              <a:rPr lang="en-US" smtClean="0"/>
              <a:t>18</a:t>
            </a:fld>
            <a:endParaRPr lang="en-US"/>
          </a:p>
        </p:txBody>
      </p:sp>
      <p:sp>
        <p:nvSpPr>
          <p:cNvPr id="5" name="Content Placeholder 2"/>
          <p:cNvSpPr>
            <a:spLocks noGrp="1"/>
          </p:cNvSpPr>
          <p:nvPr>
            <p:ph idx="1"/>
          </p:nvPr>
        </p:nvSpPr>
        <p:spPr>
          <a:xfrm>
            <a:off x="628649" y="1825625"/>
            <a:ext cx="4080915" cy="4260254"/>
          </a:xfrm>
        </p:spPr>
        <p:txBody>
          <a:bodyPr>
            <a:normAutofit lnSpcReduction="10000"/>
          </a:bodyPr>
          <a:lstStyle/>
          <a:p>
            <a:pPr marL="0" indent="0" algn="ctr">
              <a:buNone/>
            </a:pPr>
            <a:r>
              <a:rPr lang="en-US" sz="2000" u="sng" dirty="0">
                <a:solidFill>
                  <a:schemeClr val="tx1"/>
                </a:solidFill>
                <a:latin typeface="Arial" panose="020B0604020202020204" pitchFamily="34" charset="0"/>
              </a:rPr>
              <a:t>Property Type</a:t>
            </a:r>
          </a:p>
          <a:p>
            <a:r>
              <a:rPr lang="en-US" sz="1800" dirty="0">
                <a:solidFill>
                  <a:schemeClr val="tx1"/>
                </a:solidFill>
                <a:latin typeface="Arial" panose="020B0604020202020204" pitchFamily="34" charset="0"/>
              </a:rPr>
              <a:t>Commercial/Industrial</a:t>
            </a:r>
          </a:p>
          <a:p>
            <a:endParaRPr lang="en-US" sz="1800" dirty="0">
              <a:solidFill>
                <a:schemeClr val="tx1"/>
              </a:solidFill>
              <a:latin typeface="Arial" panose="020B0604020202020204" pitchFamily="34" charset="0"/>
            </a:endParaRPr>
          </a:p>
          <a:p>
            <a:endParaRPr lang="en-US" sz="1800" dirty="0">
              <a:solidFill>
                <a:schemeClr val="tx1"/>
              </a:solidFill>
              <a:latin typeface="Arial" panose="020B0604020202020204" pitchFamily="34" charset="0"/>
            </a:endParaRPr>
          </a:p>
          <a:p>
            <a:endParaRPr lang="en-US" sz="1800" dirty="0">
              <a:solidFill>
                <a:schemeClr val="tx1"/>
              </a:solidFill>
              <a:latin typeface="Arial" panose="020B0604020202020204" pitchFamily="34" charset="0"/>
            </a:endParaRPr>
          </a:p>
          <a:p>
            <a:endParaRPr lang="en-US" sz="1800" dirty="0">
              <a:solidFill>
                <a:schemeClr val="tx1"/>
              </a:solidFill>
              <a:latin typeface="Arial" panose="020B0604020202020204" pitchFamily="34" charset="0"/>
            </a:endParaRPr>
          </a:p>
          <a:p>
            <a:endParaRPr lang="en-US" sz="1400" dirty="0">
              <a:solidFill>
                <a:schemeClr val="tx1"/>
              </a:solidFill>
              <a:latin typeface="Arial" panose="020B0604020202020204" pitchFamily="34" charset="0"/>
            </a:endParaRPr>
          </a:p>
          <a:p>
            <a:r>
              <a:rPr lang="en-US" sz="1800" dirty="0">
                <a:solidFill>
                  <a:schemeClr val="tx1"/>
                </a:solidFill>
                <a:latin typeface="Arial" panose="020B0604020202020204" pitchFamily="34" charset="0"/>
              </a:rPr>
              <a:t>Not for profit</a:t>
            </a:r>
          </a:p>
          <a:p>
            <a:endParaRPr lang="en-US" sz="1800" dirty="0">
              <a:solidFill>
                <a:schemeClr val="tx1"/>
              </a:solidFill>
              <a:latin typeface="Arial" panose="020B0604020202020204" pitchFamily="34" charset="0"/>
            </a:endParaRPr>
          </a:p>
          <a:p>
            <a:endParaRPr lang="en-US" sz="1800" dirty="0">
              <a:solidFill>
                <a:schemeClr val="tx1"/>
              </a:solidFill>
              <a:latin typeface="Arial" panose="020B0604020202020204" pitchFamily="34" charset="0"/>
            </a:endParaRPr>
          </a:p>
          <a:p>
            <a:endParaRPr lang="en-US" sz="1400" dirty="0">
              <a:solidFill>
                <a:schemeClr val="tx1"/>
              </a:solidFill>
              <a:latin typeface="Arial" panose="020B0604020202020204" pitchFamily="34" charset="0"/>
            </a:endParaRPr>
          </a:p>
          <a:p>
            <a:r>
              <a:rPr lang="en-US" sz="1800" dirty="0">
                <a:solidFill>
                  <a:schemeClr val="tx1"/>
                </a:solidFill>
                <a:latin typeface="Arial" panose="020B0604020202020204" pitchFamily="34" charset="0"/>
              </a:rPr>
              <a:t>Multifamily (5 units or more)</a:t>
            </a:r>
          </a:p>
          <a:p>
            <a:endParaRPr lang="en-US" sz="1800" dirty="0">
              <a:solidFill>
                <a:schemeClr val="tx2">
                  <a:lumMod val="90000"/>
                  <a:lumOff val="10000"/>
                </a:schemeClr>
              </a:solidFill>
              <a:latin typeface="Arial" panose="020B0604020202020204" pitchFamily="34" charset="0"/>
            </a:endParaRPr>
          </a:p>
        </p:txBody>
      </p:sp>
      <p:sp>
        <p:nvSpPr>
          <p:cNvPr id="7" name="Content Placeholder 2"/>
          <p:cNvSpPr txBox="1">
            <a:spLocks/>
          </p:cNvSpPr>
          <p:nvPr/>
        </p:nvSpPr>
        <p:spPr>
          <a:xfrm>
            <a:off x="5008970" y="1851028"/>
            <a:ext cx="2992032" cy="429687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4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u="sng" dirty="0">
                <a:solidFill>
                  <a:schemeClr val="tx1"/>
                </a:solidFill>
                <a:latin typeface="Arial" panose="020B0604020202020204" pitchFamily="34" charset="0"/>
              </a:rPr>
              <a:t>Examples</a:t>
            </a:r>
          </a:p>
          <a:p>
            <a:pPr>
              <a:lnSpc>
                <a:spcPct val="110000"/>
              </a:lnSpc>
            </a:pPr>
            <a:r>
              <a:rPr lang="en-US" sz="2600" dirty="0">
                <a:solidFill>
                  <a:schemeClr val="tx1"/>
                </a:solidFill>
                <a:latin typeface="Arial" panose="020B0604020202020204" pitchFamily="34" charset="0"/>
              </a:rPr>
              <a:t>Office buildings</a:t>
            </a:r>
          </a:p>
          <a:p>
            <a:pPr>
              <a:lnSpc>
                <a:spcPct val="110000"/>
              </a:lnSpc>
            </a:pPr>
            <a:r>
              <a:rPr lang="en-US" sz="2600" dirty="0">
                <a:solidFill>
                  <a:schemeClr val="tx1"/>
                </a:solidFill>
                <a:latin typeface="Arial" panose="020B0604020202020204" pitchFamily="34" charset="0"/>
              </a:rPr>
              <a:t>Malls</a:t>
            </a:r>
          </a:p>
          <a:p>
            <a:pPr>
              <a:lnSpc>
                <a:spcPct val="110000"/>
              </a:lnSpc>
            </a:pPr>
            <a:r>
              <a:rPr lang="en-US" sz="2600" dirty="0">
                <a:solidFill>
                  <a:schemeClr val="tx1"/>
                </a:solidFill>
                <a:latin typeface="Arial" panose="020B0604020202020204" pitchFamily="34" charset="0"/>
              </a:rPr>
              <a:t>Hotels</a:t>
            </a:r>
          </a:p>
          <a:p>
            <a:pPr>
              <a:lnSpc>
                <a:spcPct val="110000"/>
              </a:lnSpc>
            </a:pPr>
            <a:r>
              <a:rPr lang="en-US" sz="2600" dirty="0">
                <a:solidFill>
                  <a:schemeClr val="tx1"/>
                </a:solidFill>
                <a:latin typeface="Arial" panose="020B0604020202020204" pitchFamily="34" charset="0"/>
              </a:rPr>
              <a:t>Restaurants</a:t>
            </a:r>
          </a:p>
          <a:p>
            <a:pPr>
              <a:lnSpc>
                <a:spcPct val="110000"/>
              </a:lnSpc>
            </a:pPr>
            <a:r>
              <a:rPr lang="en-US" sz="2600" dirty="0">
                <a:solidFill>
                  <a:schemeClr val="tx1"/>
                </a:solidFill>
                <a:latin typeface="Arial" panose="020B0604020202020204" pitchFamily="34" charset="0"/>
              </a:rPr>
              <a:t>Manufacturers</a:t>
            </a:r>
          </a:p>
          <a:p>
            <a:pPr>
              <a:lnSpc>
                <a:spcPct val="110000"/>
              </a:lnSpc>
            </a:pPr>
            <a:endParaRPr lang="en-US" sz="2000" dirty="0">
              <a:solidFill>
                <a:schemeClr val="tx1"/>
              </a:solidFill>
              <a:latin typeface="Arial" panose="020B0604020202020204" pitchFamily="34" charset="0"/>
            </a:endParaRPr>
          </a:p>
          <a:p>
            <a:pPr>
              <a:lnSpc>
                <a:spcPct val="110000"/>
              </a:lnSpc>
            </a:pPr>
            <a:r>
              <a:rPr lang="en-US" sz="2600" dirty="0">
                <a:solidFill>
                  <a:schemeClr val="tx1"/>
                </a:solidFill>
                <a:latin typeface="Arial" panose="020B0604020202020204" pitchFamily="34" charset="0"/>
              </a:rPr>
              <a:t>YMCAs</a:t>
            </a:r>
          </a:p>
          <a:p>
            <a:pPr>
              <a:lnSpc>
                <a:spcPct val="110000"/>
              </a:lnSpc>
            </a:pPr>
            <a:r>
              <a:rPr lang="en-US" sz="2600" dirty="0">
                <a:solidFill>
                  <a:schemeClr val="tx1"/>
                </a:solidFill>
                <a:latin typeface="Arial" panose="020B0604020202020204" pitchFamily="34" charset="0"/>
              </a:rPr>
              <a:t>Schools</a:t>
            </a:r>
          </a:p>
          <a:p>
            <a:pPr>
              <a:lnSpc>
                <a:spcPct val="110000"/>
              </a:lnSpc>
            </a:pPr>
            <a:r>
              <a:rPr lang="en-US" sz="2600" dirty="0">
                <a:solidFill>
                  <a:schemeClr val="tx1"/>
                </a:solidFill>
                <a:latin typeface="Arial" panose="020B0604020202020204" pitchFamily="34" charset="0"/>
              </a:rPr>
              <a:t>Health Care</a:t>
            </a:r>
          </a:p>
          <a:p>
            <a:pPr>
              <a:lnSpc>
                <a:spcPct val="110000"/>
              </a:lnSpc>
            </a:pPr>
            <a:endParaRPr lang="en-US" sz="2000" dirty="0">
              <a:solidFill>
                <a:schemeClr val="tx1"/>
              </a:solidFill>
              <a:latin typeface="Arial" panose="020B0604020202020204" pitchFamily="34" charset="0"/>
            </a:endParaRPr>
          </a:p>
          <a:p>
            <a:pPr>
              <a:lnSpc>
                <a:spcPct val="110000"/>
              </a:lnSpc>
            </a:pPr>
            <a:r>
              <a:rPr lang="en-US" sz="2600" dirty="0">
                <a:solidFill>
                  <a:schemeClr val="tx1"/>
                </a:solidFill>
                <a:latin typeface="Arial" panose="020B0604020202020204" pitchFamily="34" charset="0"/>
              </a:rPr>
              <a:t>Apartment complexes</a:t>
            </a:r>
          </a:p>
          <a:p>
            <a:endParaRPr lang="en-US" dirty="0">
              <a:solidFill>
                <a:schemeClr val="tx1"/>
              </a:solidFill>
            </a:endParaRPr>
          </a:p>
        </p:txBody>
      </p:sp>
      <p:pic>
        <p:nvPicPr>
          <p:cNvPr id="3074" name="Picture 2" descr="Apartment Community or Apartment Complex: What's the Difference? - Rent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8436" y="338751"/>
            <a:ext cx="2036924" cy="1352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316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715" y="140468"/>
            <a:ext cx="7886700" cy="1325563"/>
          </a:xfrm>
          <a:noFill/>
        </p:spPr>
        <p:txBody>
          <a:bodyPr/>
          <a:lstStyle/>
          <a:p>
            <a:pPr algn="ctr"/>
            <a:r>
              <a:rPr lang="en-US" dirty="0">
                <a:solidFill>
                  <a:schemeClr val="tx2">
                    <a:lumMod val="90000"/>
                    <a:lumOff val="10000"/>
                  </a:schemeClr>
                </a:solidFill>
              </a:rPr>
              <a:t>Eligible </a:t>
            </a:r>
            <a:br>
              <a:rPr lang="en-US" dirty="0">
                <a:solidFill>
                  <a:schemeClr val="tx2">
                    <a:lumMod val="90000"/>
                    <a:lumOff val="10000"/>
                  </a:schemeClr>
                </a:solidFill>
              </a:rPr>
            </a:br>
            <a:r>
              <a:rPr lang="en-US" dirty="0">
                <a:solidFill>
                  <a:schemeClr val="tx2">
                    <a:lumMod val="90000"/>
                    <a:lumOff val="10000"/>
                  </a:schemeClr>
                </a:solidFill>
              </a:rPr>
              <a:t>PACE Improvements</a:t>
            </a:r>
          </a:p>
        </p:txBody>
      </p:sp>
      <p:sp>
        <p:nvSpPr>
          <p:cNvPr id="4" name="Slide Number Placeholder 3"/>
          <p:cNvSpPr>
            <a:spLocks noGrp="1"/>
          </p:cNvSpPr>
          <p:nvPr>
            <p:ph type="sldNum" sz="quarter" idx="12"/>
          </p:nvPr>
        </p:nvSpPr>
        <p:spPr/>
        <p:txBody>
          <a:bodyPr/>
          <a:lstStyle/>
          <a:p>
            <a:fld id="{D367A5CE-97AE-A045-8D64-ABA1949E4846}" type="slidenum">
              <a:rPr lang="en-US" smtClean="0"/>
              <a:t>19</a:t>
            </a:fld>
            <a:endParaRPr lang="en-US"/>
          </a:p>
        </p:txBody>
      </p:sp>
      <p:sp>
        <p:nvSpPr>
          <p:cNvPr id="6" name="Content Placeholder 2"/>
          <p:cNvSpPr>
            <a:spLocks noGrp="1"/>
          </p:cNvSpPr>
          <p:nvPr>
            <p:ph idx="1"/>
          </p:nvPr>
        </p:nvSpPr>
        <p:spPr>
          <a:xfrm>
            <a:off x="749711" y="1566954"/>
            <a:ext cx="3628292" cy="5063816"/>
          </a:xfrm>
        </p:spPr>
        <p:txBody>
          <a:bodyPr>
            <a:normAutofit/>
          </a:bodyPr>
          <a:lstStyle/>
          <a:p>
            <a:pPr marL="0" indent="0" algn="ctr">
              <a:buNone/>
            </a:pPr>
            <a:r>
              <a:rPr lang="en-US" sz="2000" u="sng" dirty="0">
                <a:solidFill>
                  <a:schemeClr val="tx1"/>
                </a:solidFill>
                <a:latin typeface="Arial" panose="020B0604020202020204" pitchFamily="34" charset="0"/>
              </a:rPr>
              <a:t>Measure Type</a:t>
            </a:r>
          </a:p>
          <a:p>
            <a:pPr>
              <a:lnSpc>
                <a:spcPct val="120000"/>
              </a:lnSpc>
              <a:spcBef>
                <a:spcPts val="800"/>
              </a:spcBef>
            </a:pPr>
            <a:r>
              <a:rPr lang="en-US" sz="1900" kern="0" dirty="0">
                <a:solidFill>
                  <a:schemeClr val="tx1"/>
                </a:solidFill>
                <a:latin typeface="Arial" panose="020B0604020202020204" pitchFamily="34" charset="0"/>
              </a:rPr>
              <a:t>Energy efficiency</a:t>
            </a:r>
          </a:p>
          <a:p>
            <a:pPr>
              <a:lnSpc>
                <a:spcPct val="120000"/>
              </a:lnSpc>
              <a:spcBef>
                <a:spcPts val="800"/>
              </a:spcBef>
            </a:pPr>
            <a:endParaRPr lang="en-US" sz="1900" kern="0" dirty="0">
              <a:solidFill>
                <a:schemeClr val="tx1"/>
              </a:solidFill>
              <a:latin typeface="Arial" panose="020B0604020202020204" pitchFamily="34" charset="0"/>
            </a:endParaRPr>
          </a:p>
          <a:p>
            <a:pPr>
              <a:lnSpc>
                <a:spcPct val="120000"/>
              </a:lnSpc>
              <a:spcBef>
                <a:spcPts val="800"/>
              </a:spcBef>
            </a:pPr>
            <a:endParaRPr lang="en-US" sz="1900" kern="0" dirty="0">
              <a:solidFill>
                <a:schemeClr val="tx1"/>
              </a:solidFill>
              <a:latin typeface="Arial" panose="020B0604020202020204" pitchFamily="34" charset="0"/>
            </a:endParaRPr>
          </a:p>
          <a:p>
            <a:pPr>
              <a:lnSpc>
                <a:spcPct val="120000"/>
              </a:lnSpc>
              <a:spcBef>
                <a:spcPts val="800"/>
              </a:spcBef>
            </a:pPr>
            <a:endParaRPr lang="en-US" sz="1900" kern="0" dirty="0">
              <a:solidFill>
                <a:schemeClr val="tx1"/>
              </a:solidFill>
              <a:latin typeface="Arial" panose="020B0604020202020204" pitchFamily="34" charset="0"/>
            </a:endParaRPr>
          </a:p>
          <a:p>
            <a:pPr marL="0" indent="0">
              <a:lnSpc>
                <a:spcPct val="120000"/>
              </a:lnSpc>
              <a:spcBef>
                <a:spcPts val="800"/>
              </a:spcBef>
              <a:buNone/>
            </a:pPr>
            <a:endParaRPr lang="en-US" sz="1900" kern="0" dirty="0">
              <a:solidFill>
                <a:schemeClr val="tx1"/>
              </a:solidFill>
              <a:latin typeface="Arial" panose="020B0604020202020204" pitchFamily="34" charset="0"/>
            </a:endParaRPr>
          </a:p>
          <a:p>
            <a:pPr>
              <a:lnSpc>
                <a:spcPct val="120000"/>
              </a:lnSpc>
              <a:spcBef>
                <a:spcPts val="800"/>
              </a:spcBef>
            </a:pPr>
            <a:endParaRPr lang="en-US" sz="1900" kern="0" dirty="0">
              <a:solidFill>
                <a:schemeClr val="tx1"/>
              </a:solidFill>
              <a:latin typeface="Arial" panose="020B0604020202020204" pitchFamily="34" charset="0"/>
            </a:endParaRPr>
          </a:p>
          <a:p>
            <a:pPr>
              <a:lnSpc>
                <a:spcPct val="120000"/>
              </a:lnSpc>
              <a:spcBef>
                <a:spcPts val="800"/>
              </a:spcBef>
            </a:pPr>
            <a:r>
              <a:rPr lang="en-US" sz="1900" kern="0" dirty="0">
                <a:solidFill>
                  <a:schemeClr val="tx1"/>
                </a:solidFill>
                <a:latin typeface="Arial" panose="020B0604020202020204" pitchFamily="34" charset="0"/>
              </a:rPr>
              <a:t>Renewable energy</a:t>
            </a:r>
          </a:p>
          <a:p>
            <a:pPr marL="0" indent="0">
              <a:lnSpc>
                <a:spcPct val="120000"/>
              </a:lnSpc>
              <a:spcBef>
                <a:spcPts val="800"/>
              </a:spcBef>
              <a:buNone/>
            </a:pPr>
            <a:endParaRPr lang="en-US" sz="1900" kern="0" dirty="0">
              <a:solidFill>
                <a:schemeClr val="tx1"/>
              </a:solidFill>
              <a:latin typeface="Arial" panose="020B0604020202020204" pitchFamily="34" charset="0"/>
            </a:endParaRPr>
          </a:p>
          <a:p>
            <a:pPr>
              <a:lnSpc>
                <a:spcPct val="120000"/>
              </a:lnSpc>
              <a:spcBef>
                <a:spcPts val="800"/>
              </a:spcBef>
            </a:pPr>
            <a:r>
              <a:rPr lang="en-US" sz="1900" kern="0" dirty="0">
                <a:solidFill>
                  <a:schemeClr val="tx1"/>
                </a:solidFill>
                <a:latin typeface="Arial" panose="020B0604020202020204" pitchFamily="34" charset="0"/>
              </a:rPr>
              <a:t>Gas line extensions</a:t>
            </a:r>
          </a:p>
        </p:txBody>
      </p:sp>
      <p:sp>
        <p:nvSpPr>
          <p:cNvPr id="7" name="Content Placeholder 2"/>
          <p:cNvSpPr txBox="1">
            <a:spLocks/>
          </p:cNvSpPr>
          <p:nvPr/>
        </p:nvSpPr>
        <p:spPr>
          <a:xfrm>
            <a:off x="4283311" y="1498328"/>
            <a:ext cx="4390292" cy="4597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4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u="sng" dirty="0">
                <a:solidFill>
                  <a:schemeClr val="tx1"/>
                </a:solidFill>
              </a:rPr>
              <a:t>Potential Examples</a:t>
            </a:r>
          </a:p>
          <a:p>
            <a:pPr>
              <a:lnSpc>
                <a:spcPct val="100000"/>
              </a:lnSpc>
              <a:spcBef>
                <a:spcPts val="800"/>
              </a:spcBef>
            </a:pPr>
            <a:r>
              <a:rPr lang="en-US" sz="1800" kern="0" dirty="0">
                <a:solidFill>
                  <a:schemeClr val="tx1"/>
                </a:solidFill>
                <a:latin typeface="Arial" panose="020B0604020202020204" pitchFamily="34" charset="0"/>
              </a:rPr>
              <a:t>Energy management systems</a:t>
            </a:r>
          </a:p>
          <a:p>
            <a:pPr>
              <a:lnSpc>
                <a:spcPct val="100000"/>
              </a:lnSpc>
              <a:spcBef>
                <a:spcPts val="800"/>
              </a:spcBef>
            </a:pPr>
            <a:r>
              <a:rPr lang="en-US" sz="1800" kern="0" dirty="0">
                <a:solidFill>
                  <a:schemeClr val="tx1"/>
                </a:solidFill>
                <a:latin typeface="Arial" panose="020B0604020202020204" pitchFamily="34" charset="0"/>
              </a:rPr>
              <a:t>Insulation and air sealing</a:t>
            </a:r>
          </a:p>
          <a:p>
            <a:pPr>
              <a:lnSpc>
                <a:spcPct val="100000"/>
              </a:lnSpc>
              <a:spcBef>
                <a:spcPts val="800"/>
              </a:spcBef>
            </a:pPr>
            <a:r>
              <a:rPr lang="en-US" sz="1800" kern="0" dirty="0">
                <a:solidFill>
                  <a:schemeClr val="tx1"/>
                </a:solidFill>
                <a:latin typeface="Arial" panose="020B0604020202020204" pitchFamily="34" charset="0"/>
              </a:rPr>
              <a:t>HVAC systems</a:t>
            </a:r>
          </a:p>
          <a:p>
            <a:pPr>
              <a:lnSpc>
                <a:spcPct val="100000"/>
              </a:lnSpc>
              <a:spcBef>
                <a:spcPts val="800"/>
              </a:spcBef>
            </a:pPr>
            <a:r>
              <a:rPr lang="en-US" sz="1800" kern="0" dirty="0">
                <a:solidFill>
                  <a:schemeClr val="tx1"/>
                </a:solidFill>
                <a:latin typeface="Arial" panose="020B0604020202020204" pitchFamily="34" charset="0"/>
              </a:rPr>
              <a:t>Boilers and furnaces</a:t>
            </a:r>
          </a:p>
          <a:p>
            <a:pPr>
              <a:lnSpc>
                <a:spcPct val="100000"/>
              </a:lnSpc>
              <a:spcBef>
                <a:spcPts val="800"/>
              </a:spcBef>
            </a:pPr>
            <a:r>
              <a:rPr lang="en-US" sz="1800" kern="0" dirty="0">
                <a:solidFill>
                  <a:schemeClr val="tx1"/>
                </a:solidFill>
                <a:latin typeface="Arial" panose="020B0604020202020204" pitchFamily="34" charset="0"/>
              </a:rPr>
              <a:t>Lighting</a:t>
            </a:r>
          </a:p>
          <a:p>
            <a:pPr>
              <a:lnSpc>
                <a:spcPct val="100000"/>
              </a:lnSpc>
              <a:spcBef>
                <a:spcPts val="800"/>
              </a:spcBef>
            </a:pPr>
            <a:r>
              <a:rPr lang="en-US" sz="1800" kern="0" dirty="0">
                <a:solidFill>
                  <a:schemeClr val="tx1"/>
                </a:solidFill>
                <a:latin typeface="Arial" panose="020B0604020202020204" pitchFamily="34" charset="0"/>
              </a:rPr>
              <a:t>Energy Recovery and redistribution systems</a:t>
            </a:r>
          </a:p>
          <a:p>
            <a:pPr>
              <a:lnSpc>
                <a:spcPct val="100000"/>
              </a:lnSpc>
              <a:spcBef>
                <a:spcPts val="800"/>
              </a:spcBef>
            </a:pPr>
            <a:endParaRPr lang="en-US" sz="600" kern="0" dirty="0">
              <a:solidFill>
                <a:schemeClr val="tx1"/>
              </a:solidFill>
              <a:latin typeface="Arial" panose="020B0604020202020204" pitchFamily="34" charset="0"/>
            </a:endParaRPr>
          </a:p>
          <a:p>
            <a:pPr>
              <a:lnSpc>
                <a:spcPct val="100000"/>
              </a:lnSpc>
              <a:spcBef>
                <a:spcPts val="800"/>
              </a:spcBef>
            </a:pPr>
            <a:r>
              <a:rPr lang="en-US" sz="1800" kern="0" dirty="0">
                <a:solidFill>
                  <a:schemeClr val="tx1"/>
                </a:solidFill>
                <a:latin typeface="Arial" panose="020B0604020202020204" pitchFamily="34" charset="0"/>
              </a:rPr>
              <a:t>Solar panels</a:t>
            </a:r>
          </a:p>
          <a:p>
            <a:pPr>
              <a:lnSpc>
                <a:spcPct val="100000"/>
              </a:lnSpc>
              <a:spcBef>
                <a:spcPts val="800"/>
              </a:spcBef>
            </a:pPr>
            <a:r>
              <a:rPr lang="en-US" sz="1800" kern="0" dirty="0">
                <a:solidFill>
                  <a:schemeClr val="tx1"/>
                </a:solidFill>
                <a:latin typeface="Arial" panose="020B0604020202020204" pitchFamily="34" charset="0"/>
              </a:rPr>
              <a:t>Solar hot water</a:t>
            </a:r>
          </a:p>
          <a:p>
            <a:pPr>
              <a:lnSpc>
                <a:spcPct val="100000"/>
              </a:lnSpc>
              <a:spcBef>
                <a:spcPts val="800"/>
              </a:spcBef>
            </a:pPr>
            <a:r>
              <a:rPr lang="en-US" sz="1800" kern="0" dirty="0">
                <a:solidFill>
                  <a:schemeClr val="tx1"/>
                </a:solidFill>
                <a:latin typeface="Arial" panose="020B0604020202020204" pitchFamily="34" charset="0"/>
              </a:rPr>
              <a:t>Geothermal</a:t>
            </a:r>
          </a:p>
          <a:p>
            <a:pPr>
              <a:lnSpc>
                <a:spcPct val="100000"/>
              </a:lnSpc>
              <a:spcBef>
                <a:spcPts val="800"/>
              </a:spcBef>
            </a:pPr>
            <a:endParaRPr lang="en-US" sz="1600" dirty="0">
              <a:latin typeface="Arial" panose="020B0604020202020204" pitchFamily="34" charset="0"/>
            </a:endParaRPr>
          </a:p>
          <a:p>
            <a:pPr marL="0" indent="0">
              <a:buNone/>
            </a:pPr>
            <a:endParaRPr lang="en-US" dirty="0"/>
          </a:p>
        </p:txBody>
      </p:sp>
      <p:pic>
        <p:nvPicPr>
          <p:cNvPr id="3" name="Picture 2" descr="Solar Panels Free Stock Photo - Public Domain Pictur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18" y="124319"/>
            <a:ext cx="2036791" cy="1357860"/>
          </a:xfrm>
          <a:prstGeom prst="rect">
            <a:avLst/>
          </a:prstGeom>
        </p:spPr>
      </p:pic>
      <p:pic>
        <p:nvPicPr>
          <p:cNvPr id="9" name="Picture 8" descr="aircon roof top chillers | Free backgrounds and textur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920" y="4282931"/>
            <a:ext cx="2560319" cy="1920239"/>
          </a:xfrm>
          <a:prstGeom prst="rect">
            <a:avLst/>
          </a:prstGeom>
        </p:spPr>
      </p:pic>
    </p:spTree>
    <p:extLst>
      <p:ext uri="{BB962C8B-B14F-4D97-AF65-F5344CB8AC3E}">
        <p14:creationId xmlns:p14="http://schemas.microsoft.com/office/powerpoint/2010/main" val="1457437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8830"/>
            <a:ext cx="7886700" cy="1325563"/>
          </a:xfrm>
        </p:spPr>
        <p:txBody>
          <a:bodyPr/>
          <a:lstStyle/>
          <a:p>
            <a:pPr algn="ctr"/>
            <a:r>
              <a:rPr lang="en-US" dirty="0" err="1">
                <a:solidFill>
                  <a:schemeClr val="tx2">
                    <a:lumMod val="90000"/>
                    <a:lumOff val="10000"/>
                  </a:schemeClr>
                </a:solidFill>
              </a:rPr>
              <a:t>MassDevelopment</a:t>
            </a:r>
            <a:endParaRPr lang="en-US" dirty="0">
              <a:solidFill>
                <a:schemeClr val="tx2">
                  <a:lumMod val="90000"/>
                  <a:lumOff val="10000"/>
                </a:schemeClr>
              </a:solidFill>
            </a:endParaRPr>
          </a:p>
        </p:txBody>
      </p:sp>
      <p:sp>
        <p:nvSpPr>
          <p:cNvPr id="3" name="Content Placeholder 2"/>
          <p:cNvSpPr>
            <a:spLocks noGrp="1"/>
          </p:cNvSpPr>
          <p:nvPr>
            <p:ph idx="1"/>
          </p:nvPr>
        </p:nvSpPr>
        <p:spPr>
          <a:xfrm>
            <a:off x="457199" y="2847697"/>
            <a:ext cx="8229600" cy="2734238"/>
          </a:xfrm>
        </p:spPr>
        <p:txBody>
          <a:bodyPr>
            <a:normAutofit/>
          </a:bodyPr>
          <a:lstStyle/>
          <a:p>
            <a:r>
              <a:rPr lang="en-US" sz="2000" dirty="0">
                <a:solidFill>
                  <a:schemeClr val="tx2">
                    <a:lumMod val="90000"/>
                    <a:lumOff val="10000"/>
                  </a:schemeClr>
                </a:solidFill>
                <a:latin typeface="Proxima Nova W05 Regular"/>
              </a:rPr>
              <a:t>Massachusetts’ finance and development agency, working with businesses, nonprofits, banks, and communities to stimulate economic growth.</a:t>
            </a:r>
          </a:p>
          <a:p>
            <a:r>
              <a:rPr lang="en-US" sz="2000" dirty="0">
                <a:solidFill>
                  <a:schemeClr val="tx2">
                    <a:lumMod val="90000"/>
                    <a:lumOff val="10000"/>
                  </a:schemeClr>
                </a:solidFill>
                <a:latin typeface="Proxima Nova W05 Regular"/>
              </a:rPr>
              <a:t>FY2022 Results</a:t>
            </a:r>
          </a:p>
          <a:p>
            <a:pPr lvl="1"/>
            <a:r>
              <a:rPr lang="en-US" sz="1800" dirty="0">
                <a:solidFill>
                  <a:schemeClr val="tx2">
                    <a:lumMod val="90000"/>
                    <a:lumOff val="10000"/>
                  </a:schemeClr>
                </a:solidFill>
                <a:latin typeface="Proxima Nova W05 Regular"/>
              </a:rPr>
              <a:t>Financed or managed 356 projects</a:t>
            </a:r>
          </a:p>
          <a:p>
            <a:pPr lvl="1"/>
            <a:r>
              <a:rPr lang="en-US" sz="1800" dirty="0">
                <a:solidFill>
                  <a:schemeClr val="tx2">
                    <a:lumMod val="90000"/>
                    <a:lumOff val="10000"/>
                  </a:schemeClr>
                </a:solidFill>
                <a:latin typeface="Proxima Nova W05 Regular"/>
              </a:rPr>
              <a:t>Invested more than $1.69 billion in the Massachusetts economy</a:t>
            </a:r>
          </a:p>
          <a:p>
            <a:pPr lvl="1"/>
            <a:r>
              <a:rPr lang="en-US" sz="1800" dirty="0">
                <a:solidFill>
                  <a:schemeClr val="tx2">
                    <a:lumMod val="90000"/>
                    <a:lumOff val="10000"/>
                  </a:schemeClr>
                </a:solidFill>
                <a:latin typeface="Proxima Nova W05 Regular"/>
              </a:rPr>
              <a:t>Created or supported 11,080 jobs and built or preserved 1,778 housing units</a:t>
            </a:r>
          </a:p>
        </p:txBody>
      </p:sp>
      <p:sp>
        <p:nvSpPr>
          <p:cNvPr id="5" name="Slide Number Placeholder 4"/>
          <p:cNvSpPr>
            <a:spLocks noGrp="1"/>
          </p:cNvSpPr>
          <p:nvPr>
            <p:ph type="sldNum" sz="quarter" idx="12"/>
          </p:nvPr>
        </p:nvSpPr>
        <p:spPr/>
        <p:txBody>
          <a:bodyPr/>
          <a:lstStyle/>
          <a:p>
            <a:fld id="{2066355A-084C-D24E-9AD2-7E4FC41EA627}" type="slidenum">
              <a:rPr lang="en-US" smtClean="0"/>
              <a:t>2</a:t>
            </a:fld>
            <a:endParaRPr lang="en-US"/>
          </a:p>
        </p:txBody>
      </p:sp>
      <p:sp>
        <p:nvSpPr>
          <p:cNvPr id="7" name="Rectangle 6"/>
          <p:cNvSpPr/>
          <p:nvPr/>
        </p:nvSpPr>
        <p:spPr>
          <a:xfrm>
            <a:off x="0" y="1327428"/>
            <a:ext cx="9144000" cy="1358179"/>
          </a:xfrm>
          <a:prstGeom prst="rect">
            <a:avLst/>
          </a:prstGeom>
          <a:solidFill>
            <a:srgbClr val="0A8E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CITY_PLACE.jpg"/>
          <p:cNvPicPr>
            <a:picLocks noChangeAspect="1"/>
          </p:cNvPicPr>
          <p:nvPr/>
        </p:nvPicPr>
        <p:blipFill rotWithShape="1">
          <a:blip r:embed="rId2" cstate="screen">
            <a:extLst>
              <a:ext uri="{28A0092B-C50C-407E-A947-70E740481C1C}">
                <a14:useLocalDpi xmlns:a14="http://schemas.microsoft.com/office/drawing/2010/main"/>
              </a:ext>
            </a:extLst>
          </a:blip>
          <a:srcRect t="12289" r="16949" b="25847"/>
          <a:stretch/>
        </p:blipFill>
        <p:spPr>
          <a:xfrm>
            <a:off x="0" y="1407403"/>
            <a:ext cx="2408904" cy="1196259"/>
          </a:xfrm>
          <a:prstGeom prst="rect">
            <a:avLst/>
          </a:prstGeom>
        </p:spPr>
      </p:pic>
      <p:pic>
        <p:nvPicPr>
          <p:cNvPr id="19" name="Picture 18" descr="GettyImages_9661517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78935" y="1412427"/>
            <a:ext cx="2506606" cy="1188065"/>
          </a:xfrm>
          <a:prstGeom prst="rect">
            <a:avLst/>
          </a:prstGeom>
        </p:spPr>
      </p:pic>
      <p:pic>
        <p:nvPicPr>
          <p:cNvPr id="20" name="Picture 19" descr="HIGHPOIN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45524" y="1407403"/>
            <a:ext cx="1821208" cy="1188065"/>
          </a:xfrm>
          <a:prstGeom prst="rect">
            <a:avLst/>
          </a:prstGeom>
        </p:spPr>
      </p:pic>
      <p:pic>
        <p:nvPicPr>
          <p:cNvPr id="21" name="Picture 20" descr="WORCESTER.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31740" y="1407403"/>
            <a:ext cx="2212259" cy="1188065"/>
          </a:xfrm>
          <a:prstGeom prst="rect">
            <a:avLst/>
          </a:prstGeom>
        </p:spPr>
      </p:pic>
    </p:spTree>
    <p:extLst>
      <p:ext uri="{BB962C8B-B14F-4D97-AF65-F5344CB8AC3E}">
        <p14:creationId xmlns:p14="http://schemas.microsoft.com/office/powerpoint/2010/main" val="2071240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9506"/>
            <a:ext cx="7886700" cy="1058487"/>
          </a:xfrm>
          <a:noFill/>
        </p:spPr>
        <p:txBody>
          <a:bodyPr>
            <a:normAutofit fontScale="90000"/>
          </a:bodyPr>
          <a:lstStyle/>
          <a:p>
            <a:pPr algn="ctr"/>
            <a:r>
              <a:rPr lang="en-US" dirty="0">
                <a:solidFill>
                  <a:schemeClr val="tx2">
                    <a:lumMod val="90000"/>
                    <a:lumOff val="10000"/>
                  </a:schemeClr>
                </a:solidFill>
              </a:rPr>
              <a:t>Collaborative Workspace &amp; </a:t>
            </a:r>
            <a:br>
              <a:rPr lang="en-US" dirty="0">
                <a:solidFill>
                  <a:schemeClr val="tx2">
                    <a:lumMod val="90000"/>
                    <a:lumOff val="10000"/>
                  </a:schemeClr>
                </a:solidFill>
              </a:rPr>
            </a:br>
            <a:r>
              <a:rPr lang="en-US" dirty="0">
                <a:solidFill>
                  <a:schemeClr val="tx2">
                    <a:lumMod val="90000"/>
                    <a:lumOff val="10000"/>
                  </a:schemeClr>
                </a:solidFill>
              </a:rPr>
              <a:t>Co-Working Spaces </a:t>
            </a:r>
          </a:p>
        </p:txBody>
      </p:sp>
      <p:sp>
        <p:nvSpPr>
          <p:cNvPr id="6" name="Slide Number Placeholder 3"/>
          <p:cNvSpPr>
            <a:spLocks noGrp="1"/>
          </p:cNvSpPr>
          <p:nvPr>
            <p:ph type="sldNum" sz="quarter" idx="12"/>
          </p:nvPr>
        </p:nvSpPr>
        <p:spPr>
          <a:xfrm>
            <a:off x="7343778" y="6127751"/>
            <a:ext cx="1500187" cy="503019"/>
          </a:xfrm>
        </p:spPr>
        <p:txBody>
          <a:bodyPr/>
          <a:lstStyle/>
          <a:p>
            <a:fld id="{D367A5CE-97AE-A045-8D64-ABA1949E4846}" type="slidenum">
              <a:rPr lang="en-US" smtClean="0"/>
              <a:t>20</a:t>
            </a:fld>
            <a:endParaRPr lang="en-US" dirty="0"/>
          </a:p>
        </p:txBody>
      </p:sp>
      <p:sp>
        <p:nvSpPr>
          <p:cNvPr id="7" name="Rectangle 3"/>
          <p:cNvSpPr txBox="1">
            <a:spLocks noChangeArrowheads="1"/>
          </p:cNvSpPr>
          <p:nvPr/>
        </p:nvSpPr>
        <p:spPr>
          <a:xfrm>
            <a:off x="575711" y="1295400"/>
            <a:ext cx="7886699" cy="426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buFont typeface="Arial" charset="0"/>
              <a:buChar char="•"/>
            </a:pPr>
            <a:r>
              <a:rPr lang="en-US" altLang="en-US" sz="1600" dirty="0">
                <a:solidFill>
                  <a:schemeClr val="tx1"/>
                </a:solidFill>
                <a:latin typeface="Arial" panose="020B0604020202020204" pitchFamily="34" charset="0"/>
                <a:cs typeface="Arial" panose="020B0604020202020204" pitchFamily="34" charset="0"/>
              </a:rPr>
              <a:t>The Collaborative Workspace Program is a vehicle for the Commonwealth to accelerate business formation, job creation, and entrepreneurial activity in communities by supporting shared infrastructure and services that fuel locally based innovation. </a:t>
            </a:r>
          </a:p>
          <a:p>
            <a:pPr marL="342900" lvl="1" indent="-342900">
              <a:buFont typeface="Arial" charset="0"/>
              <a:buChar char="•"/>
            </a:pPr>
            <a:r>
              <a:rPr lang="en-US" altLang="en-US" sz="1600" dirty="0">
                <a:solidFill>
                  <a:schemeClr val="tx1"/>
                </a:solidFill>
                <a:latin typeface="Arial" panose="020B0604020202020204" pitchFamily="34" charset="0"/>
                <a:cs typeface="Arial" panose="020B0604020202020204" pitchFamily="34" charset="0"/>
              </a:rPr>
              <a:t>The program funds:</a:t>
            </a:r>
          </a:p>
          <a:p>
            <a:pPr marL="800100" lvl="2" indent="-342900">
              <a:buFont typeface="Arial" charset="0"/>
              <a:buChar char="•"/>
            </a:pPr>
            <a:r>
              <a:rPr lang="en-US" altLang="en-US" sz="1600" dirty="0">
                <a:solidFill>
                  <a:schemeClr val="tx1"/>
                </a:solidFill>
                <a:latin typeface="Arial" panose="020B0604020202020204" pitchFamily="34" charset="0"/>
                <a:cs typeface="Arial" panose="020B0604020202020204" pitchFamily="34" charset="0"/>
              </a:rPr>
              <a:t>Innovation </a:t>
            </a:r>
            <a:br>
              <a:rPr lang="en-US" altLang="en-US" sz="1600" dirty="0">
                <a:solidFill>
                  <a:schemeClr val="tx1"/>
                </a:solidFill>
                <a:latin typeface="Arial" panose="020B0604020202020204" pitchFamily="34" charset="0"/>
                <a:cs typeface="Arial" panose="020B0604020202020204" pitchFamily="34" charset="0"/>
              </a:rPr>
            </a:br>
            <a:r>
              <a:rPr lang="en-US" altLang="en-US" sz="1600" dirty="0">
                <a:solidFill>
                  <a:schemeClr val="tx1"/>
                </a:solidFill>
                <a:latin typeface="Arial" panose="020B0604020202020204" pitchFamily="34" charset="0"/>
                <a:cs typeface="Arial" panose="020B0604020202020204" pitchFamily="34" charset="0"/>
              </a:rPr>
              <a:t>centers</a:t>
            </a:r>
          </a:p>
          <a:p>
            <a:pPr marL="800100" lvl="2" indent="-342900">
              <a:buFont typeface="Arial" charset="0"/>
              <a:buChar char="•"/>
            </a:pPr>
            <a:r>
              <a:rPr lang="en-US" altLang="en-US" sz="1600" dirty="0">
                <a:solidFill>
                  <a:schemeClr val="tx1"/>
                </a:solidFill>
                <a:latin typeface="Arial" panose="020B0604020202020204" pitchFamily="34" charset="0"/>
                <a:cs typeface="Arial" panose="020B0604020202020204" pitchFamily="34" charset="0"/>
              </a:rPr>
              <a:t>Incubators</a:t>
            </a:r>
          </a:p>
          <a:p>
            <a:pPr marL="800100" lvl="2" indent="-342900">
              <a:buFont typeface="Arial" charset="0"/>
              <a:buChar char="•"/>
            </a:pPr>
            <a:r>
              <a:rPr lang="en-US" altLang="en-US" sz="1600" dirty="0">
                <a:solidFill>
                  <a:schemeClr val="tx1"/>
                </a:solidFill>
                <a:latin typeface="Arial" panose="020B0604020202020204" pitchFamily="34" charset="0"/>
                <a:cs typeface="Arial" panose="020B0604020202020204" pitchFamily="34" charset="0"/>
              </a:rPr>
              <a:t>Makerspaces</a:t>
            </a:r>
          </a:p>
          <a:p>
            <a:pPr marL="800100" lvl="2" indent="-342900">
              <a:buFont typeface="Arial" charset="0"/>
              <a:buChar char="•"/>
            </a:pPr>
            <a:r>
              <a:rPr lang="en-US" altLang="en-US" sz="1600" dirty="0">
                <a:solidFill>
                  <a:schemeClr val="tx1"/>
                </a:solidFill>
                <a:latin typeface="Arial" panose="020B0604020202020204" pitchFamily="34" charset="0"/>
                <a:cs typeface="Arial" panose="020B0604020202020204" pitchFamily="34" charset="0"/>
              </a:rPr>
              <a:t>Artists’ spaces</a:t>
            </a:r>
          </a:p>
          <a:p>
            <a:pPr marL="800100" lvl="2" indent="-342900">
              <a:buFont typeface="Arial" charset="0"/>
              <a:buChar char="•"/>
            </a:pPr>
            <a:r>
              <a:rPr lang="en-US" altLang="en-US" sz="1600" dirty="0">
                <a:solidFill>
                  <a:schemeClr val="tx1"/>
                </a:solidFill>
                <a:latin typeface="Arial" panose="020B0604020202020204" pitchFamily="34" charset="0"/>
                <a:cs typeface="Arial" panose="020B0604020202020204" pitchFamily="34" charset="0"/>
              </a:rPr>
              <a:t>Collaborative </a:t>
            </a:r>
            <a:br>
              <a:rPr lang="en-US" altLang="en-US" sz="1600" dirty="0">
                <a:solidFill>
                  <a:schemeClr val="tx1"/>
                </a:solidFill>
                <a:latin typeface="Arial" panose="020B0604020202020204" pitchFamily="34" charset="0"/>
                <a:cs typeface="Arial" panose="020B0604020202020204" pitchFamily="34" charset="0"/>
              </a:rPr>
            </a:br>
            <a:r>
              <a:rPr lang="en-US" altLang="en-US" sz="1600" dirty="0">
                <a:solidFill>
                  <a:schemeClr val="tx1"/>
                </a:solidFill>
                <a:latin typeface="Arial" panose="020B0604020202020204" pitchFamily="34" charset="0"/>
                <a:cs typeface="Arial" panose="020B0604020202020204" pitchFamily="34" charset="0"/>
              </a:rPr>
              <a:t>kitchens</a:t>
            </a:r>
            <a:br>
              <a:rPr lang="en-US" altLang="en-US" sz="1600" dirty="0">
                <a:solidFill>
                  <a:schemeClr val="tx1"/>
                </a:solidFill>
                <a:latin typeface="Arial" panose="020B0604020202020204" pitchFamily="34" charset="0"/>
                <a:cs typeface="Arial" panose="020B0604020202020204" pitchFamily="34" charset="0"/>
              </a:rPr>
            </a:br>
            <a:endParaRPr lang="en-US" altLang="en-US" sz="1600" dirty="0">
              <a:solidFill>
                <a:schemeClr val="tx1"/>
              </a:solidFill>
              <a:latin typeface="Arial" panose="020B0604020202020204" pitchFamily="34" charset="0"/>
              <a:cs typeface="Arial" panose="020B0604020202020204" pitchFamily="34" charset="0"/>
            </a:endParaRPr>
          </a:p>
          <a:p>
            <a:pPr marL="342900" lvl="1" indent="-342900">
              <a:buFont typeface="Arial" charset="0"/>
              <a:buChar char="•"/>
            </a:pPr>
            <a:r>
              <a:rPr lang="en-US" sz="1600" dirty="0">
                <a:solidFill>
                  <a:schemeClr val="tx1"/>
                </a:solidFill>
              </a:rPr>
              <a:t>The Collaborative Workspace Program is part of the Community One Stop for Growth, a single application portal and collaborative review process of community and economic development grant programs that make targeted investments based on a Development Continuum. For more information, including key dates, frequently asked questions, and instructions on submitting an Expression of Interest and Full Application, please visit </a:t>
            </a:r>
            <a:r>
              <a:rPr lang="en-US" sz="1600" dirty="0">
                <a:solidFill>
                  <a:srgbClr val="C00000"/>
                </a:solidFill>
              </a:rPr>
              <a:t>www.mass.gov/onestop. </a:t>
            </a:r>
            <a:endParaRPr lang="en-US" altLang="en-US" sz="1600" dirty="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71991" y="2066944"/>
            <a:ext cx="5496298" cy="2278834"/>
          </a:xfrm>
          <a:prstGeom prst="rect">
            <a:avLst/>
          </a:prstGeom>
        </p:spPr>
      </p:pic>
      <p:sp>
        <p:nvSpPr>
          <p:cNvPr id="9" name="TextBox 8"/>
          <p:cNvSpPr txBox="1"/>
          <p:nvPr/>
        </p:nvSpPr>
        <p:spPr>
          <a:xfrm>
            <a:off x="3189135" y="4289799"/>
            <a:ext cx="5496298" cy="338554"/>
          </a:xfrm>
          <a:prstGeom prst="rect">
            <a:avLst/>
          </a:prstGeom>
          <a:noFill/>
        </p:spPr>
        <p:txBody>
          <a:bodyPr wrap="square" rtlCol="0">
            <a:spAutoFit/>
          </a:bodyPr>
          <a:lstStyle/>
          <a:p>
            <a:pPr algn="ctr"/>
            <a:r>
              <a:rPr lang="en-US" sz="1600" i="1" dirty="0"/>
              <a:t>Massachusetts Biomedical Initiatives, Worcester</a:t>
            </a:r>
          </a:p>
        </p:txBody>
      </p:sp>
    </p:spTree>
    <p:extLst>
      <p:ext uri="{BB962C8B-B14F-4D97-AF65-F5344CB8AC3E}">
        <p14:creationId xmlns:p14="http://schemas.microsoft.com/office/powerpoint/2010/main" val="1434670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9849"/>
            <a:ext cx="7886700" cy="863564"/>
          </a:xfrm>
          <a:noFill/>
        </p:spPr>
        <p:txBody>
          <a:bodyPr>
            <a:noAutofit/>
          </a:bodyPr>
          <a:lstStyle/>
          <a:p>
            <a:pPr algn="ctr"/>
            <a:r>
              <a:rPr lang="en-US" sz="3200" b="1" dirty="0">
                <a:solidFill>
                  <a:schemeClr val="tx2">
                    <a:lumMod val="90000"/>
                    <a:lumOff val="10000"/>
                  </a:schemeClr>
                </a:solidFill>
                <a:latin typeface="Arial" panose="020B0604020202020204" pitchFamily="34" charset="0"/>
                <a:cs typeface="Arial" panose="020B0604020202020204" pitchFamily="34" charset="0"/>
              </a:rPr>
              <a:t>Real Estate Planning: </a:t>
            </a:r>
            <a:br>
              <a:rPr lang="en-US" sz="3200" b="1" dirty="0">
                <a:solidFill>
                  <a:schemeClr val="tx2">
                    <a:lumMod val="90000"/>
                    <a:lumOff val="10000"/>
                  </a:schemeClr>
                </a:solidFill>
                <a:latin typeface="Arial" panose="020B0604020202020204" pitchFamily="34" charset="0"/>
                <a:cs typeface="Arial" panose="020B0604020202020204" pitchFamily="34" charset="0"/>
              </a:rPr>
            </a:br>
            <a:r>
              <a:rPr lang="en-US" sz="3200" b="1" dirty="0">
                <a:solidFill>
                  <a:schemeClr val="tx2">
                    <a:lumMod val="90000"/>
                    <a:lumOff val="10000"/>
                  </a:schemeClr>
                </a:solidFill>
                <a:latin typeface="Arial" panose="020B0604020202020204" pitchFamily="34" charset="0"/>
                <a:cs typeface="Arial" panose="020B0604020202020204" pitchFamily="34" charset="0"/>
              </a:rPr>
              <a:t>Site Readiness Program</a:t>
            </a:r>
          </a:p>
        </p:txBody>
      </p:sp>
      <p:sp>
        <p:nvSpPr>
          <p:cNvPr id="4" name="Slide Number Placeholder 3"/>
          <p:cNvSpPr>
            <a:spLocks noGrp="1"/>
          </p:cNvSpPr>
          <p:nvPr>
            <p:ph type="sldNum" sz="quarter" idx="12"/>
          </p:nvPr>
        </p:nvSpPr>
        <p:spPr/>
        <p:txBody>
          <a:bodyPr/>
          <a:lstStyle/>
          <a:p>
            <a:pPr defTabSz="457200"/>
            <a:fld id="{D367A5CE-97AE-A045-8D64-ABA1949E4846}" type="slidenum">
              <a:rPr lang="en-US">
                <a:solidFill>
                  <a:srgbClr val="95C93C"/>
                </a:solidFill>
                <a:latin typeface="Arial" panose="020B0604020202020204"/>
              </a:rPr>
              <a:pPr defTabSz="457200"/>
              <a:t>21</a:t>
            </a:fld>
            <a:endParaRPr lang="en-US">
              <a:solidFill>
                <a:srgbClr val="95C93C"/>
              </a:solidFill>
              <a:latin typeface="Arial" panose="020B0604020202020204"/>
            </a:endParaRPr>
          </a:p>
        </p:txBody>
      </p:sp>
      <p:sp>
        <p:nvSpPr>
          <p:cNvPr id="7" name="TextBox 6"/>
          <p:cNvSpPr txBox="1"/>
          <p:nvPr/>
        </p:nvSpPr>
        <p:spPr>
          <a:xfrm>
            <a:off x="4549674" y="1778655"/>
            <a:ext cx="4089801" cy="4801314"/>
          </a:xfrm>
          <a:prstGeom prst="rect">
            <a:avLst/>
          </a:prstGeom>
          <a:solidFill>
            <a:schemeClr val="tx2"/>
          </a:solidFill>
        </p:spPr>
        <p:txBody>
          <a:bodyPr wrap="square" rtlCol="0">
            <a:spAutoFit/>
          </a:bodyPr>
          <a:lstStyle/>
          <a:p>
            <a:r>
              <a:rPr lang="en-US" b="1">
                <a:solidFill>
                  <a:schemeClr val="bg1">
                    <a:lumMod val="95000"/>
                  </a:schemeClr>
                </a:solidFill>
              </a:rPr>
              <a:t>Eligible Uses</a:t>
            </a:r>
          </a:p>
          <a:p>
            <a:endParaRPr lang="en-US" b="1">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Site Preparation</a:t>
            </a:r>
          </a:p>
          <a:p>
            <a:pPr marL="742950" lvl="1" indent="-285750">
              <a:buFont typeface="Arial" panose="020B0604020202020204" pitchFamily="34" charset="0"/>
              <a:buChar char="•"/>
            </a:pPr>
            <a:r>
              <a:rPr lang="en-US">
                <a:solidFill>
                  <a:schemeClr val="bg1">
                    <a:lumMod val="95000"/>
                  </a:schemeClr>
                </a:solidFill>
              </a:rPr>
              <a:t>Site Concept Plans</a:t>
            </a:r>
          </a:p>
          <a:p>
            <a:pPr marL="742950" lvl="1" indent="-285750">
              <a:buFont typeface="Arial" panose="020B0604020202020204" pitchFamily="34" charset="0"/>
              <a:buChar char="•"/>
            </a:pPr>
            <a:r>
              <a:rPr lang="en-US">
                <a:solidFill>
                  <a:schemeClr val="bg1">
                    <a:lumMod val="95000"/>
                  </a:schemeClr>
                </a:solidFill>
              </a:rPr>
              <a:t>Site Market Studies</a:t>
            </a:r>
          </a:p>
          <a:p>
            <a:pPr marL="742950" lvl="1" indent="-285750">
              <a:buFont typeface="Arial" panose="020B0604020202020204" pitchFamily="34" charset="0"/>
              <a:buChar char="•"/>
            </a:pPr>
            <a:r>
              <a:rPr lang="en-US">
                <a:solidFill>
                  <a:schemeClr val="bg1">
                    <a:lumMod val="95000"/>
                  </a:schemeClr>
                </a:solidFill>
              </a:rPr>
              <a:t>Site Acquisition and Related Tasks</a:t>
            </a:r>
          </a:p>
          <a:p>
            <a:pPr marL="742950" lvl="1" indent="-285750">
              <a:buFont typeface="Arial" panose="020B0604020202020204" pitchFamily="34" charset="0"/>
              <a:buChar char="•"/>
            </a:pPr>
            <a:r>
              <a:rPr lang="en-US">
                <a:solidFill>
                  <a:schemeClr val="bg1">
                    <a:lumMod val="95000"/>
                  </a:schemeClr>
                </a:solidFill>
              </a:rPr>
              <a:t>Demolition</a:t>
            </a:r>
          </a:p>
          <a:p>
            <a:pPr marL="742950" lvl="1" indent="-285750">
              <a:buFont typeface="Arial" panose="020B0604020202020204" pitchFamily="34" charset="0"/>
              <a:buChar char="•"/>
            </a:pPr>
            <a:r>
              <a:rPr lang="en-US">
                <a:solidFill>
                  <a:schemeClr val="bg1">
                    <a:lumMod val="95000"/>
                  </a:schemeClr>
                </a:solidFill>
              </a:rPr>
              <a:t>Construction of Site-Related Upgrades</a:t>
            </a:r>
          </a:p>
          <a:p>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Predevelopment and Permitting</a:t>
            </a:r>
          </a:p>
          <a:p>
            <a:pPr marL="742950" lvl="1" indent="-285750">
              <a:buFont typeface="Arial" panose="020B0604020202020204" pitchFamily="34" charset="0"/>
              <a:buChar char="•"/>
            </a:pPr>
            <a:r>
              <a:rPr lang="en-US">
                <a:solidFill>
                  <a:schemeClr val="bg1">
                    <a:lumMod val="95000"/>
                  </a:schemeClr>
                </a:solidFill>
              </a:rPr>
              <a:t>Engineering Documents</a:t>
            </a:r>
          </a:p>
          <a:p>
            <a:pPr marL="742950" lvl="1" indent="-285750">
              <a:buFont typeface="Arial" panose="020B0604020202020204" pitchFamily="34" charset="0"/>
              <a:buChar char="•"/>
            </a:pPr>
            <a:r>
              <a:rPr lang="en-US">
                <a:solidFill>
                  <a:schemeClr val="bg1">
                    <a:lumMod val="95000"/>
                  </a:schemeClr>
                </a:solidFill>
              </a:rPr>
              <a:t>Permitting and Pre-Permitting</a:t>
            </a:r>
          </a:p>
          <a:p>
            <a:pPr marL="742950" lvl="1" indent="-285750">
              <a:buFont typeface="Arial" panose="020B0604020202020204" pitchFamily="34" charset="0"/>
              <a:buChar char="•"/>
            </a:pPr>
            <a:r>
              <a:rPr lang="en-US">
                <a:solidFill>
                  <a:schemeClr val="bg1">
                    <a:lumMod val="95000"/>
                  </a:schemeClr>
                </a:solidFill>
              </a:rPr>
              <a:t>Pro-Forma Development</a:t>
            </a:r>
          </a:p>
          <a:p>
            <a:pPr marL="742950" lvl="1" indent="-285750">
              <a:buFont typeface="Arial" panose="020B0604020202020204" pitchFamily="34" charset="0"/>
              <a:buChar char="•"/>
            </a:pPr>
            <a:r>
              <a:rPr lang="en-US">
                <a:solidFill>
                  <a:schemeClr val="bg1">
                    <a:lumMod val="95000"/>
                  </a:schemeClr>
                </a:solidFill>
              </a:rPr>
              <a:t>Due Diligence Activities</a:t>
            </a:r>
          </a:p>
          <a:p>
            <a:endParaRPr lang="en-US" b="1">
              <a:solidFill>
                <a:schemeClr val="bg1">
                  <a:lumMod val="95000"/>
                </a:schemeClr>
              </a:solidFill>
            </a:endParaRPr>
          </a:p>
        </p:txBody>
      </p:sp>
      <p:sp>
        <p:nvSpPr>
          <p:cNvPr id="8" name="TextBox 7"/>
          <p:cNvSpPr txBox="1"/>
          <p:nvPr/>
        </p:nvSpPr>
        <p:spPr>
          <a:xfrm>
            <a:off x="153519" y="1744262"/>
            <a:ext cx="3957150" cy="2308324"/>
          </a:xfrm>
          <a:prstGeom prst="rect">
            <a:avLst/>
          </a:prstGeom>
          <a:noFill/>
          <a:ln>
            <a:noFill/>
          </a:ln>
        </p:spPr>
        <p:txBody>
          <a:bodyPr wrap="square" rtlCol="0">
            <a:spAutoFit/>
          </a:bodyPr>
          <a:lstStyle/>
          <a:p>
            <a:r>
              <a:rPr lang="en-US" b="1" dirty="0">
                <a:solidFill>
                  <a:schemeClr val="accent1"/>
                </a:solidFill>
                <a:latin typeface="Arial" panose="020B0604020202020204" pitchFamily="34" charset="0"/>
                <a:cs typeface="Arial" panose="020B0604020202020204" pitchFamily="34" charset="0"/>
              </a:rPr>
              <a:t>Eligible Applicants </a:t>
            </a:r>
            <a:r>
              <a:rPr lang="en-US" b="1" dirty="0">
                <a:solidFill>
                  <a:schemeClr val="accent5">
                    <a:lumMod val="75000"/>
                  </a:schemeClr>
                </a:solidFill>
                <a:latin typeface="Arial" panose="020B0604020202020204" pitchFamily="34" charset="0"/>
                <a:cs typeface="Arial" panose="020B0604020202020204" pitchFamily="34" charset="0"/>
              </a:rPr>
              <a:t>		</a:t>
            </a:r>
          </a:p>
          <a:p>
            <a:pPr marL="285750" indent="-285750">
              <a:lnSpc>
                <a:spcPct val="100000"/>
              </a:lnSpc>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Municipalities</a:t>
            </a:r>
          </a:p>
          <a:p>
            <a:pPr marL="285750" indent="-285750">
              <a:lnSpc>
                <a:spcPct val="100000"/>
              </a:lnSpc>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Municipal agencies or authorities</a:t>
            </a:r>
          </a:p>
          <a:p>
            <a:pPr marL="285750" indent="-285750">
              <a:lnSpc>
                <a:spcPct val="100000"/>
              </a:lnSpc>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Economic development and industrial corporations</a:t>
            </a:r>
          </a:p>
          <a:p>
            <a:pPr marL="285750" indent="-285750">
              <a:lnSpc>
                <a:spcPct val="100000"/>
              </a:lnSpc>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Economic development authorities and non-profit entities </a:t>
            </a:r>
            <a:endParaRPr lang="en-US" dirty="0">
              <a:solidFill>
                <a:schemeClr val="tx1">
                  <a:lumMod val="65000"/>
                  <a:lumOff val="35000"/>
                </a:schemeClr>
              </a:solidFill>
            </a:endParaRPr>
          </a:p>
          <a:p>
            <a:endParaRPr lang="en-US" dirty="0"/>
          </a:p>
        </p:txBody>
      </p:sp>
      <p:sp>
        <p:nvSpPr>
          <p:cNvPr id="11" name="TextBox 10"/>
          <p:cNvSpPr txBox="1"/>
          <p:nvPr/>
        </p:nvSpPr>
        <p:spPr>
          <a:xfrm>
            <a:off x="251012" y="1266783"/>
            <a:ext cx="8668870" cy="369332"/>
          </a:xfrm>
          <a:prstGeom prst="rect">
            <a:avLst/>
          </a:prstGeom>
          <a:noFill/>
          <a:ln w="28575">
            <a:solidFill>
              <a:schemeClr val="accent1"/>
            </a:solidFill>
          </a:ln>
        </p:spPr>
        <p:txBody>
          <a:bodyPr wrap="square" rtlCol="0" anchor="ctr">
            <a:spAutoFit/>
          </a:bodyPr>
          <a:lstStyle/>
          <a:p>
            <a:pPr algn="ctr"/>
            <a:r>
              <a:rPr lang="en-US" b="1">
                <a:solidFill>
                  <a:schemeClr val="accent3">
                    <a:lumMod val="75000"/>
                  </a:schemeClr>
                </a:solidFill>
                <a:latin typeface="Arial" panose="020B0604020202020204" pitchFamily="34" charset="0"/>
                <a:cs typeface="Arial" panose="020B0604020202020204" pitchFamily="34" charset="0"/>
              </a:rPr>
              <a:t>Objective</a:t>
            </a:r>
            <a:r>
              <a:rPr lang="en-US" b="1">
                <a:solidFill>
                  <a:schemeClr val="accent5">
                    <a:lumMod val="75000"/>
                  </a:schemeClr>
                </a:solidFill>
                <a:latin typeface="Arial" panose="020B0604020202020204" pitchFamily="34" charset="0"/>
                <a:cs typeface="Arial" panose="020B0604020202020204" pitchFamily="34" charset="0"/>
              </a:rPr>
              <a:t> </a:t>
            </a:r>
            <a:r>
              <a:rPr lang="en-US">
                <a:solidFill>
                  <a:schemeClr val="tx1">
                    <a:lumMod val="65000"/>
                    <a:lumOff val="35000"/>
                  </a:schemeClr>
                </a:solidFill>
                <a:latin typeface="Arial" panose="020B0604020202020204" pitchFamily="34" charset="0"/>
                <a:cs typeface="Arial" panose="020B0604020202020204" pitchFamily="34" charset="0"/>
              </a:rPr>
              <a:t>Increase the Commonwealth’s inventory of large project ready sites</a:t>
            </a:r>
            <a:endParaRPr lang="en-US">
              <a:solidFill>
                <a:schemeClr val="tx1">
                  <a:lumMod val="65000"/>
                  <a:lumOff val="35000"/>
                </a:schemeClr>
              </a:solidFill>
            </a:endParaRPr>
          </a:p>
        </p:txBody>
      </p:sp>
      <p:sp>
        <p:nvSpPr>
          <p:cNvPr id="12" name="TextBox 11"/>
          <p:cNvSpPr txBox="1"/>
          <p:nvPr/>
        </p:nvSpPr>
        <p:spPr>
          <a:xfrm>
            <a:off x="153519" y="3785933"/>
            <a:ext cx="3692340" cy="2862322"/>
          </a:xfrm>
          <a:prstGeom prst="rect">
            <a:avLst/>
          </a:prstGeom>
          <a:noFill/>
          <a:ln>
            <a:noFill/>
          </a:ln>
        </p:spPr>
        <p:txBody>
          <a:bodyPr wrap="square" rtlCol="0">
            <a:spAutoFit/>
          </a:bodyPr>
          <a:lstStyle/>
          <a:p>
            <a:r>
              <a:rPr lang="en-US" b="1">
                <a:solidFill>
                  <a:schemeClr val="accent1"/>
                </a:solidFill>
                <a:latin typeface="Arial" panose="020B0604020202020204" pitchFamily="34" charset="0"/>
                <a:cs typeface="Arial" panose="020B0604020202020204" pitchFamily="34" charset="0"/>
              </a:rPr>
              <a:t>Program Highlights	</a:t>
            </a:r>
          </a:p>
          <a:p>
            <a:pPr marL="285750" indent="-285750">
              <a:lnSpc>
                <a:spcPct val="100000"/>
              </a:lnSpc>
              <a:buFont typeface="Arial" panose="020B0604020202020204" pitchFamily="34" charset="0"/>
              <a:buChar char="•"/>
            </a:pPr>
            <a:r>
              <a:rPr lang="en-US" err="1">
                <a:solidFill>
                  <a:schemeClr val="tx1">
                    <a:lumMod val="65000"/>
                    <a:lumOff val="35000"/>
                  </a:schemeClr>
                </a:solidFill>
                <a:latin typeface="Arial" panose="020B0604020202020204" pitchFamily="34" charset="0"/>
                <a:cs typeface="Arial" panose="020B0604020202020204" pitchFamily="34" charset="0"/>
              </a:rPr>
              <a:t>MassDevelopment</a:t>
            </a:r>
            <a:r>
              <a:rPr lang="en-US">
                <a:solidFill>
                  <a:schemeClr val="tx1">
                    <a:lumMod val="65000"/>
                    <a:lumOff val="35000"/>
                  </a:schemeClr>
                </a:solidFill>
                <a:latin typeface="Arial" panose="020B0604020202020204" pitchFamily="34" charset="0"/>
                <a:cs typeface="Arial" panose="020B0604020202020204" pitchFamily="34" charset="0"/>
              </a:rPr>
              <a:t> Project Management Assistance</a:t>
            </a:r>
          </a:p>
          <a:p>
            <a:pPr marL="285750" indent="-285750">
              <a:lnSpc>
                <a:spcPct val="100000"/>
              </a:lnSpc>
              <a:buFont typeface="Arial" panose="020B0604020202020204" pitchFamily="34" charset="0"/>
              <a:buChar char="•"/>
            </a:pPr>
            <a:r>
              <a:rPr lang="en-US">
                <a:solidFill>
                  <a:schemeClr val="tx1">
                    <a:lumMod val="65000"/>
                    <a:lumOff val="35000"/>
                  </a:schemeClr>
                </a:solidFill>
                <a:latin typeface="Arial" panose="020B0604020202020204" pitchFamily="34" charset="0"/>
                <a:cs typeface="Arial" panose="020B0604020202020204" pitchFamily="34" charset="0"/>
              </a:rPr>
              <a:t>Access to vetted House Doctor expertise</a:t>
            </a:r>
          </a:p>
          <a:p>
            <a:pPr marL="285750" indent="-285750">
              <a:lnSpc>
                <a:spcPct val="100000"/>
              </a:lnSpc>
              <a:buFont typeface="Arial" panose="020B0604020202020204" pitchFamily="34" charset="0"/>
              <a:buChar char="•"/>
            </a:pPr>
            <a:r>
              <a:rPr lang="en-US">
                <a:solidFill>
                  <a:schemeClr val="tx1">
                    <a:lumMod val="65000"/>
                    <a:lumOff val="35000"/>
                  </a:schemeClr>
                </a:solidFill>
                <a:latin typeface="Arial" panose="020B0604020202020204" pitchFamily="34" charset="0"/>
                <a:cs typeface="Arial" panose="020B0604020202020204" pitchFamily="34" charset="0"/>
              </a:rPr>
              <a:t>Awards between $50,000 - $1,000,000</a:t>
            </a:r>
          </a:p>
          <a:p>
            <a:pPr marL="285750" indent="-285750">
              <a:lnSpc>
                <a:spcPct val="100000"/>
              </a:lnSpc>
              <a:buFont typeface="Arial" panose="020B0604020202020204" pitchFamily="34" charset="0"/>
              <a:buChar char="•"/>
            </a:pPr>
            <a:r>
              <a:rPr lang="en-US">
                <a:solidFill>
                  <a:schemeClr val="tx1">
                    <a:lumMod val="65000"/>
                    <a:lumOff val="35000"/>
                  </a:schemeClr>
                </a:solidFill>
                <a:latin typeface="Arial" panose="020B0604020202020204" pitchFamily="34" charset="0"/>
                <a:cs typeface="Arial" panose="020B0604020202020204" pitchFamily="34" charset="0"/>
              </a:rPr>
              <a:t>No maximum project duration</a:t>
            </a:r>
          </a:p>
          <a:p>
            <a:pPr marL="285750" indent="-285750">
              <a:lnSpc>
                <a:spcPct val="100000"/>
              </a:lnSpc>
              <a:buFont typeface="Arial" panose="020B0604020202020204" pitchFamily="34" charset="0"/>
              <a:buChar char="•"/>
            </a:pPr>
            <a:endParaRPr lang="en-US"/>
          </a:p>
          <a:p>
            <a:endParaRPr lang="en-US"/>
          </a:p>
        </p:txBody>
      </p:sp>
    </p:spTree>
    <p:extLst>
      <p:ext uri="{BB962C8B-B14F-4D97-AF65-F5344CB8AC3E}">
        <p14:creationId xmlns:p14="http://schemas.microsoft.com/office/powerpoint/2010/main" val="685355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9849"/>
            <a:ext cx="7886700" cy="863564"/>
          </a:xfrm>
          <a:noFill/>
        </p:spPr>
        <p:txBody>
          <a:bodyPr>
            <a:noAutofit/>
          </a:bodyPr>
          <a:lstStyle/>
          <a:p>
            <a:pPr algn="ctr"/>
            <a:r>
              <a:rPr lang="en-US" sz="3200" b="1" dirty="0">
                <a:solidFill>
                  <a:schemeClr val="tx2">
                    <a:lumMod val="90000"/>
                    <a:lumOff val="10000"/>
                  </a:schemeClr>
                </a:solidFill>
                <a:latin typeface="Arial" panose="020B0604020202020204" pitchFamily="34" charset="0"/>
                <a:cs typeface="Arial" panose="020B0604020202020204" pitchFamily="34" charset="0"/>
              </a:rPr>
              <a:t>Real Estate Planning: </a:t>
            </a:r>
            <a:br>
              <a:rPr lang="en-US" sz="3200" b="1" dirty="0">
                <a:solidFill>
                  <a:schemeClr val="tx2">
                    <a:lumMod val="90000"/>
                    <a:lumOff val="10000"/>
                  </a:schemeClr>
                </a:solidFill>
                <a:latin typeface="Arial" panose="020B0604020202020204" pitchFamily="34" charset="0"/>
                <a:cs typeface="Arial" panose="020B0604020202020204" pitchFamily="34" charset="0"/>
              </a:rPr>
            </a:br>
            <a:r>
              <a:rPr lang="en-US" sz="3200" b="1" dirty="0">
                <a:solidFill>
                  <a:schemeClr val="tx2">
                    <a:lumMod val="90000"/>
                    <a:lumOff val="10000"/>
                  </a:schemeClr>
                </a:solidFill>
                <a:latin typeface="Arial" panose="020B0604020202020204" pitchFamily="34" charset="0"/>
                <a:cs typeface="Arial" panose="020B0604020202020204" pitchFamily="34" charset="0"/>
              </a:rPr>
              <a:t>Technical Assistance Programs</a:t>
            </a:r>
          </a:p>
        </p:txBody>
      </p:sp>
      <p:sp>
        <p:nvSpPr>
          <p:cNvPr id="4" name="Slide Number Placeholder 3"/>
          <p:cNvSpPr>
            <a:spLocks noGrp="1"/>
          </p:cNvSpPr>
          <p:nvPr>
            <p:ph type="sldNum" sz="quarter" idx="12"/>
          </p:nvPr>
        </p:nvSpPr>
        <p:spPr/>
        <p:txBody>
          <a:bodyPr/>
          <a:lstStyle/>
          <a:p>
            <a:pPr defTabSz="457200"/>
            <a:fld id="{D367A5CE-97AE-A045-8D64-ABA1949E4846}" type="slidenum">
              <a:rPr lang="en-US">
                <a:solidFill>
                  <a:srgbClr val="95C93C"/>
                </a:solidFill>
                <a:latin typeface="Arial" panose="020B0604020202020204"/>
              </a:rPr>
              <a:pPr defTabSz="457200"/>
              <a:t>22</a:t>
            </a:fld>
            <a:endParaRPr lang="en-US">
              <a:solidFill>
                <a:srgbClr val="95C93C"/>
              </a:solidFill>
              <a:latin typeface="Arial" panose="020B0604020202020204"/>
            </a:endParaRPr>
          </a:p>
        </p:txBody>
      </p:sp>
      <p:sp>
        <p:nvSpPr>
          <p:cNvPr id="7" name="TextBox 6"/>
          <p:cNvSpPr txBox="1"/>
          <p:nvPr/>
        </p:nvSpPr>
        <p:spPr>
          <a:xfrm>
            <a:off x="4549674" y="1881556"/>
            <a:ext cx="4089801" cy="4524315"/>
          </a:xfrm>
          <a:prstGeom prst="rect">
            <a:avLst/>
          </a:prstGeom>
          <a:solidFill>
            <a:schemeClr val="tx2"/>
          </a:solidFill>
          <a:effectLst>
            <a:outerShdw blurRad="50800" dist="38100" dir="2700000" algn="tl" rotWithShape="0">
              <a:prstClr val="black">
                <a:alpha val="40000"/>
              </a:prstClr>
            </a:outerShdw>
          </a:effectLst>
        </p:spPr>
        <p:txBody>
          <a:bodyPr wrap="square" rtlCol="0">
            <a:spAutoFit/>
          </a:bodyPr>
          <a:lstStyle/>
          <a:p>
            <a:r>
              <a:rPr lang="en-US" b="1">
                <a:solidFill>
                  <a:schemeClr val="bg1">
                    <a:lumMod val="95000"/>
                  </a:schemeClr>
                </a:solidFill>
              </a:rPr>
              <a:t>Eligible Uses Include:</a:t>
            </a:r>
          </a:p>
          <a:p>
            <a:endParaRPr lang="en-US" b="1">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Public Surplus Property Reuse</a:t>
            </a:r>
          </a:p>
          <a:p>
            <a:pPr marL="742950" lvl="1" indent="-285750">
              <a:buFont typeface="Arial" panose="020B0604020202020204" pitchFamily="34" charset="0"/>
              <a:buChar char="•"/>
            </a:pPr>
            <a:r>
              <a:rPr lang="en-US">
                <a:solidFill>
                  <a:schemeClr val="bg1">
                    <a:lumMod val="95000"/>
                  </a:schemeClr>
                </a:solidFill>
              </a:rPr>
              <a:t>Site Concept Plans and Market Feasibility Studies</a:t>
            </a:r>
          </a:p>
          <a:p>
            <a:pPr marL="742950" lvl="1" indent="-285750">
              <a:buFont typeface="Arial" panose="020B0604020202020204" pitchFamily="34" charset="0"/>
              <a:buChar char="•"/>
            </a:pPr>
            <a:r>
              <a:rPr lang="en-US">
                <a:solidFill>
                  <a:schemeClr val="bg1">
                    <a:lumMod val="95000"/>
                  </a:schemeClr>
                </a:solidFill>
              </a:rPr>
              <a:t>Request for Proposals/Qualifications</a:t>
            </a:r>
          </a:p>
          <a:p>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Local District Management Implementation Assistance</a:t>
            </a:r>
          </a:p>
          <a:p>
            <a:pPr marL="742950" lvl="1" indent="-285750">
              <a:buFont typeface="Arial" panose="020B0604020202020204" pitchFamily="34" charset="0"/>
              <a:buChar char="•"/>
            </a:pPr>
            <a:r>
              <a:rPr lang="en-US">
                <a:solidFill>
                  <a:schemeClr val="bg1">
                    <a:lumMod val="95000"/>
                  </a:schemeClr>
                </a:solidFill>
              </a:rPr>
              <a:t>District Improvement Financing (DIF)</a:t>
            </a:r>
          </a:p>
          <a:p>
            <a:pPr marL="742950" lvl="1" indent="-285750">
              <a:buFont typeface="Arial" panose="020B0604020202020204" pitchFamily="34" charset="0"/>
              <a:buChar char="•"/>
            </a:pPr>
            <a:r>
              <a:rPr lang="en-US">
                <a:solidFill>
                  <a:schemeClr val="bg1">
                    <a:lumMod val="95000"/>
                  </a:schemeClr>
                </a:solidFill>
              </a:rPr>
              <a:t>Business Improvement District (BID)</a:t>
            </a:r>
          </a:p>
          <a:p>
            <a:endParaRPr lang="en-US" b="1">
              <a:solidFill>
                <a:schemeClr val="bg1">
                  <a:lumMod val="95000"/>
                </a:schemeClr>
              </a:solidFill>
            </a:endParaRPr>
          </a:p>
          <a:p>
            <a:endParaRPr lang="en-US"/>
          </a:p>
        </p:txBody>
      </p:sp>
      <p:sp>
        <p:nvSpPr>
          <p:cNvPr id="8" name="TextBox 7"/>
          <p:cNvSpPr txBox="1"/>
          <p:nvPr/>
        </p:nvSpPr>
        <p:spPr>
          <a:xfrm>
            <a:off x="64638" y="1899484"/>
            <a:ext cx="5262979" cy="1477328"/>
          </a:xfrm>
          <a:prstGeom prst="rect">
            <a:avLst/>
          </a:prstGeom>
          <a:noFill/>
          <a:ln>
            <a:noFill/>
          </a:ln>
        </p:spPr>
        <p:txBody>
          <a:bodyPr wrap="none" rtlCol="0">
            <a:spAutoFit/>
          </a:bodyPr>
          <a:lstStyle/>
          <a:p>
            <a:r>
              <a:rPr lang="en-US" b="1">
                <a:solidFill>
                  <a:schemeClr val="accent1"/>
                </a:solidFill>
                <a:latin typeface="Arial" panose="020B0604020202020204" pitchFamily="34" charset="0"/>
                <a:cs typeface="Arial" panose="020B0604020202020204" pitchFamily="34" charset="0"/>
              </a:rPr>
              <a:t>Eligible Applicants / Consulting Clients 		</a:t>
            </a:r>
          </a:p>
          <a:p>
            <a:pPr marL="285750" indent="-285750">
              <a:lnSpc>
                <a:spcPct val="100000"/>
              </a:lnSpc>
              <a:buFont typeface="Arial" panose="020B0604020202020204" pitchFamily="34" charset="0"/>
              <a:buChar char="•"/>
            </a:pPr>
            <a:r>
              <a:rPr lang="en-US">
                <a:solidFill>
                  <a:schemeClr val="tx1">
                    <a:lumMod val="65000"/>
                    <a:lumOff val="35000"/>
                  </a:schemeClr>
                </a:solidFill>
                <a:latin typeface="Arial" panose="020B0604020202020204" pitchFamily="34" charset="0"/>
                <a:cs typeface="Arial" panose="020B0604020202020204" pitchFamily="34" charset="0"/>
              </a:rPr>
              <a:t>Municipality</a:t>
            </a:r>
          </a:p>
          <a:p>
            <a:pPr marL="285750" indent="-285750">
              <a:lnSpc>
                <a:spcPct val="100000"/>
              </a:lnSpc>
              <a:buFont typeface="Arial" panose="020B0604020202020204" pitchFamily="34" charset="0"/>
              <a:buChar char="•"/>
            </a:pPr>
            <a:r>
              <a:rPr lang="en-US">
                <a:solidFill>
                  <a:schemeClr val="tx1">
                    <a:lumMod val="65000"/>
                    <a:lumOff val="35000"/>
                  </a:schemeClr>
                </a:solidFill>
                <a:latin typeface="Arial" panose="020B0604020202020204" pitchFamily="34" charset="0"/>
                <a:cs typeface="Arial" panose="020B0604020202020204" pitchFamily="34" charset="0"/>
              </a:rPr>
              <a:t>Municipal agency</a:t>
            </a:r>
          </a:p>
          <a:p>
            <a:pPr marL="285750" indent="-285750">
              <a:lnSpc>
                <a:spcPct val="100000"/>
              </a:lnSpc>
              <a:buFont typeface="Arial" panose="020B0604020202020204" pitchFamily="34" charset="0"/>
              <a:buChar char="•"/>
            </a:pPr>
            <a:r>
              <a:rPr lang="en-US">
                <a:solidFill>
                  <a:schemeClr val="tx1">
                    <a:lumMod val="65000"/>
                    <a:lumOff val="35000"/>
                  </a:schemeClr>
                </a:solidFill>
                <a:latin typeface="Arial" panose="020B0604020202020204" pitchFamily="34" charset="0"/>
                <a:cs typeface="Arial" panose="020B0604020202020204" pitchFamily="34" charset="0"/>
              </a:rPr>
              <a:t>Other public entities</a:t>
            </a:r>
            <a:endParaRPr lang="en-US">
              <a:solidFill>
                <a:schemeClr val="tx1">
                  <a:lumMod val="65000"/>
                  <a:lumOff val="35000"/>
                </a:schemeClr>
              </a:solidFill>
            </a:endParaRPr>
          </a:p>
          <a:p>
            <a:endParaRPr lang="en-US"/>
          </a:p>
        </p:txBody>
      </p:sp>
      <p:sp>
        <p:nvSpPr>
          <p:cNvPr id="11" name="TextBox 10"/>
          <p:cNvSpPr txBox="1"/>
          <p:nvPr/>
        </p:nvSpPr>
        <p:spPr>
          <a:xfrm>
            <a:off x="251012" y="1128283"/>
            <a:ext cx="8668870" cy="646331"/>
          </a:xfrm>
          <a:prstGeom prst="rect">
            <a:avLst/>
          </a:prstGeom>
          <a:noFill/>
          <a:ln w="28575">
            <a:solidFill>
              <a:schemeClr val="accent1"/>
            </a:solidFill>
          </a:ln>
        </p:spPr>
        <p:txBody>
          <a:bodyPr wrap="square" rtlCol="0" anchor="ctr">
            <a:spAutoFit/>
          </a:bodyPr>
          <a:lstStyle/>
          <a:p>
            <a:pPr algn="ctr"/>
            <a:r>
              <a:rPr lang="en-US" b="1">
                <a:solidFill>
                  <a:schemeClr val="accent3">
                    <a:lumMod val="75000"/>
                  </a:schemeClr>
                </a:solidFill>
                <a:latin typeface="Arial" panose="020B0604020202020204" pitchFamily="34" charset="0"/>
                <a:cs typeface="Arial" panose="020B0604020202020204" pitchFamily="34" charset="0"/>
              </a:rPr>
              <a:t>Objective</a:t>
            </a:r>
            <a:r>
              <a:rPr lang="en-US" b="1">
                <a:latin typeface="Arial" panose="020B0604020202020204" pitchFamily="34" charset="0"/>
                <a:cs typeface="Arial" panose="020B0604020202020204" pitchFamily="34" charset="0"/>
              </a:rPr>
              <a:t> </a:t>
            </a:r>
            <a:r>
              <a:rPr lang="en-US">
                <a:solidFill>
                  <a:schemeClr val="tx1">
                    <a:lumMod val="65000"/>
                    <a:lumOff val="35000"/>
                  </a:schemeClr>
                </a:solidFill>
                <a:latin typeface="Arial" panose="020B0604020202020204" pitchFamily="34" charset="0"/>
                <a:cs typeface="Arial" panose="020B0604020202020204" pitchFamily="34" charset="0"/>
              </a:rPr>
              <a:t>Address site-specific and/or district-wide economic development challenges using Agency and / or local funding</a:t>
            </a:r>
          </a:p>
        </p:txBody>
      </p:sp>
      <p:sp>
        <p:nvSpPr>
          <p:cNvPr id="12" name="TextBox 11"/>
          <p:cNvSpPr txBox="1"/>
          <p:nvPr/>
        </p:nvSpPr>
        <p:spPr>
          <a:xfrm>
            <a:off x="117055" y="3394740"/>
            <a:ext cx="3692340" cy="3416320"/>
          </a:xfrm>
          <a:prstGeom prst="rect">
            <a:avLst/>
          </a:prstGeom>
          <a:noFill/>
          <a:ln>
            <a:noFill/>
          </a:ln>
        </p:spPr>
        <p:txBody>
          <a:bodyPr wrap="square" rtlCol="0">
            <a:spAutoFit/>
          </a:bodyPr>
          <a:lstStyle/>
          <a:p>
            <a:r>
              <a:rPr lang="en-US" b="1" dirty="0">
                <a:solidFill>
                  <a:schemeClr val="accent1"/>
                </a:solidFill>
                <a:latin typeface="Arial" panose="020B0604020202020204" pitchFamily="34" charset="0"/>
                <a:cs typeface="Arial" panose="020B0604020202020204" pitchFamily="34" charset="0"/>
              </a:rPr>
              <a:t>Program Highlights	</a:t>
            </a:r>
          </a:p>
          <a:p>
            <a:pPr marL="285750" indent="-285750">
              <a:lnSpc>
                <a:spcPct val="100000"/>
              </a:lnSpc>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MassDevelopment Project Management Assistance</a:t>
            </a:r>
          </a:p>
          <a:p>
            <a:pPr marL="285750" indent="-285750">
              <a:lnSpc>
                <a:spcPct val="100000"/>
              </a:lnSpc>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Access to vetted House Doctor expertise</a:t>
            </a:r>
          </a:p>
          <a:p>
            <a:pPr marL="285750" indent="-285750">
              <a:lnSpc>
                <a:spcPct val="100000"/>
              </a:lnSpc>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Awards of up to $50,000 through One Stop for Growth</a:t>
            </a:r>
          </a:p>
          <a:p>
            <a:pPr marL="285750" indent="-285750">
              <a:lnSpc>
                <a:spcPct val="100000"/>
              </a:lnSpc>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Expedited Assistance available including consulting for a small project management fee.</a:t>
            </a:r>
          </a:p>
          <a:p>
            <a:pPr marL="285750" indent="-285750">
              <a:lnSpc>
                <a:spcPct val="100000"/>
              </a:lnSpc>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0473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2673350" cy="1776709"/>
          </a:xfrm>
        </p:spPr>
        <p:txBody>
          <a:bodyPr>
            <a:normAutofit/>
          </a:bodyPr>
          <a:lstStyle/>
          <a:p>
            <a:pPr marL="0" indent="0">
              <a:buNone/>
            </a:pPr>
            <a:r>
              <a:rPr lang="en-US" sz="4000" dirty="0"/>
              <a:t>Project Examples </a:t>
            </a:r>
            <a:r>
              <a:rPr lang="en-US" sz="2800" dirty="0">
                <a:solidFill>
                  <a:schemeClr val="tx1"/>
                </a:solidFill>
                <a:latin typeface="Aharoni" panose="020B0604020202020204" pitchFamily="2" charset="-79"/>
                <a:cs typeface="Aharoni" panose="020B0604020202020204" pitchFamily="2" charset="-79"/>
              </a:rPr>
              <a:t> </a:t>
            </a:r>
          </a:p>
          <a:p>
            <a:endParaRPr lang="en-US" sz="2800" dirty="0">
              <a:latin typeface="Aharoni" panose="020B0604020202020204" pitchFamily="2" charset="-79"/>
              <a:cs typeface="Aharoni" panose="020B0604020202020204" pitchFamily="2" charset="-79"/>
            </a:endParaRPr>
          </a:p>
        </p:txBody>
      </p:sp>
      <p:sp>
        <p:nvSpPr>
          <p:cNvPr id="4" name="Slide Number Placeholder 3"/>
          <p:cNvSpPr>
            <a:spLocks noGrp="1"/>
          </p:cNvSpPr>
          <p:nvPr>
            <p:ph type="sldNum" sz="quarter" idx="12"/>
          </p:nvPr>
        </p:nvSpPr>
        <p:spPr/>
        <p:txBody>
          <a:bodyPr/>
          <a:lstStyle/>
          <a:p>
            <a:fld id="{D367A5CE-97AE-A045-8D64-ABA1949E4846}" type="slidenum">
              <a:rPr lang="en-US" smtClean="0"/>
              <a:t>23</a:t>
            </a:fld>
            <a:endParaRPr lang="en-US"/>
          </a:p>
        </p:txBody>
      </p:sp>
      <p:sp>
        <p:nvSpPr>
          <p:cNvPr id="15" name="AutoShape 8" descr="cbcc-logo-1 | CCCCC"/>
          <p:cNvSpPr>
            <a:spLocks noChangeAspect="1" noChangeArrowheads="1"/>
          </p:cNvSpPr>
          <p:nvPr/>
        </p:nvSpPr>
        <p:spPr bwMode="auto">
          <a:xfrm>
            <a:off x="63500" y="-136525"/>
            <a:ext cx="17145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0" descr="cbcc-logo-1 | CCCCC"/>
          <p:cNvSpPr>
            <a:spLocks noChangeAspect="1" noChangeArrowheads="1"/>
          </p:cNvSpPr>
          <p:nvPr/>
        </p:nvSpPr>
        <p:spPr bwMode="auto">
          <a:xfrm>
            <a:off x="215900" y="15875"/>
            <a:ext cx="17145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cbcc-logo-1 | CCCCC"/>
          <p:cNvSpPr>
            <a:spLocks noChangeAspect="1" noChangeArrowheads="1"/>
          </p:cNvSpPr>
          <p:nvPr/>
        </p:nvSpPr>
        <p:spPr bwMode="auto">
          <a:xfrm>
            <a:off x="368300" y="168275"/>
            <a:ext cx="17145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14" descr="Cooperative Bank of Cape Cod Donates Money to Community Development  Partnership - CapeCod.com"/>
          <p:cNvSpPr>
            <a:spLocks noChangeAspect="1" noChangeArrowheads="1"/>
          </p:cNvSpPr>
          <p:nvPr/>
        </p:nvSpPr>
        <p:spPr bwMode="auto">
          <a:xfrm>
            <a:off x="63500" y="-136525"/>
            <a:ext cx="152400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6" descr="Cooperative Bank of Cape Cod Donates Money to Community Development  Partnership - CapeCod.com"/>
          <p:cNvSpPr>
            <a:spLocks noChangeAspect="1" noChangeArrowheads="1"/>
          </p:cNvSpPr>
          <p:nvPr/>
        </p:nvSpPr>
        <p:spPr bwMode="auto">
          <a:xfrm>
            <a:off x="6111224" y="4855260"/>
            <a:ext cx="152400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18" descr="Contact Us - Banking Services on The Cape"/>
          <p:cNvSpPr>
            <a:spLocks noChangeAspect="1" noChangeArrowheads="1"/>
          </p:cNvSpPr>
          <p:nvPr/>
        </p:nvSpPr>
        <p:spPr bwMode="auto">
          <a:xfrm>
            <a:off x="63500" y="-136525"/>
            <a:ext cx="3238500" cy="1085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20" descr="Cooperative Bank Of Cape Cod"/>
          <p:cNvSpPr>
            <a:spLocks noChangeAspect="1" noChangeArrowheads="1"/>
          </p:cNvSpPr>
          <p:nvPr/>
        </p:nvSpPr>
        <p:spPr bwMode="auto">
          <a:xfrm>
            <a:off x="63500" y="-136525"/>
            <a:ext cx="3819525" cy="771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0F4F2222-497D-C837-D4E4-BC7B97D523AE}"/>
              </a:ext>
            </a:extLst>
          </p:cNvPr>
          <p:cNvPicPr>
            <a:picLocks noChangeAspect="1"/>
          </p:cNvPicPr>
          <p:nvPr/>
        </p:nvPicPr>
        <p:blipFill>
          <a:blip r:embed="rId2"/>
          <a:stretch>
            <a:fillRect/>
          </a:stretch>
        </p:blipFill>
        <p:spPr>
          <a:xfrm>
            <a:off x="4198426" y="445775"/>
            <a:ext cx="4577274" cy="4157975"/>
          </a:xfrm>
          <a:prstGeom prst="rect">
            <a:avLst/>
          </a:prstGeom>
        </p:spPr>
      </p:pic>
    </p:spTree>
    <p:extLst>
      <p:ext uri="{BB962C8B-B14F-4D97-AF65-F5344CB8AC3E}">
        <p14:creationId xmlns:p14="http://schemas.microsoft.com/office/powerpoint/2010/main" val="316151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307402"/>
            <a:ext cx="7886700" cy="4260254"/>
          </a:xfrm>
        </p:spPr>
        <p:txBody>
          <a:bodyPr>
            <a:normAutofit/>
          </a:bodyPr>
          <a:lstStyle/>
          <a:p>
            <a:r>
              <a:rPr lang="en-US" sz="1800" dirty="0">
                <a:solidFill>
                  <a:schemeClr val="tx1"/>
                </a:solidFill>
              </a:rPr>
              <a:t>$350,000 </a:t>
            </a:r>
            <a:r>
              <a:rPr lang="en-US" sz="1800" b="1" u="sng" dirty="0">
                <a:solidFill>
                  <a:schemeClr val="tx1"/>
                </a:solidFill>
              </a:rPr>
              <a:t>Equipment Loan</a:t>
            </a:r>
            <a:r>
              <a:rPr lang="en-US" sz="1800" b="1" dirty="0">
                <a:solidFill>
                  <a:schemeClr val="tx1"/>
                </a:solidFill>
              </a:rPr>
              <a:t> </a:t>
            </a:r>
            <a:r>
              <a:rPr lang="en-US" sz="1800" dirty="0">
                <a:solidFill>
                  <a:schemeClr val="tx1"/>
                </a:solidFill>
              </a:rPr>
              <a:t>to Atomic Roasters, LLC to purchase equipment to expand its wholesale coffee and cold brew product line.  Shift from store front retail operations to focus on roasting, production and distribution for the wholesale market.  </a:t>
            </a:r>
          </a:p>
          <a:p>
            <a:pPr lvl="1"/>
            <a:r>
              <a:rPr lang="en-US" sz="1800" dirty="0">
                <a:solidFill>
                  <a:schemeClr val="tx1"/>
                </a:solidFill>
              </a:rPr>
              <a:t>7 year term loan</a:t>
            </a:r>
          </a:p>
          <a:p>
            <a:r>
              <a:rPr lang="en-US" sz="1800" dirty="0">
                <a:solidFill>
                  <a:schemeClr val="tx1"/>
                </a:solidFill>
              </a:rPr>
              <a:t>Founded in 1996 in Beverly; roasting and cold brew</a:t>
            </a:r>
            <a:br>
              <a:rPr lang="en-US" sz="1800" dirty="0">
                <a:solidFill>
                  <a:schemeClr val="tx1"/>
                </a:solidFill>
              </a:rPr>
            </a:br>
            <a:r>
              <a:rPr lang="en-US" sz="1800" dirty="0">
                <a:solidFill>
                  <a:schemeClr val="tx1"/>
                </a:solidFill>
              </a:rPr>
              <a:t>manufacturing in Salem and Danvers</a:t>
            </a:r>
          </a:p>
          <a:p>
            <a:pPr lvl="1"/>
            <a:r>
              <a:rPr lang="en-US" sz="1800" dirty="0">
                <a:solidFill>
                  <a:schemeClr val="tx1"/>
                </a:solidFill>
              </a:rPr>
              <a:t>Estimated to create 35 new jobs</a:t>
            </a:r>
          </a:p>
          <a:p>
            <a:endParaRPr lang="en-US" dirty="0"/>
          </a:p>
        </p:txBody>
      </p:sp>
      <p:sp>
        <p:nvSpPr>
          <p:cNvPr id="4" name="Slide Number Placeholder 3"/>
          <p:cNvSpPr>
            <a:spLocks noGrp="1"/>
          </p:cNvSpPr>
          <p:nvPr>
            <p:ph type="sldNum" sz="quarter" idx="12"/>
          </p:nvPr>
        </p:nvSpPr>
        <p:spPr/>
        <p:txBody>
          <a:bodyPr/>
          <a:lstStyle/>
          <a:p>
            <a:fld id="{D367A5CE-97AE-A045-8D64-ABA1949E4846}" type="slidenum">
              <a:rPr lang="en-US" smtClean="0"/>
              <a:t>24</a:t>
            </a:fld>
            <a:endParaRPr lang="en-US"/>
          </a:p>
        </p:txBody>
      </p:sp>
      <p:pic>
        <p:nvPicPr>
          <p:cNvPr id="1026" name="Picture 2" descr="Atomic Coffee Roa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123" y="172571"/>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5185" y="172571"/>
            <a:ext cx="1574218" cy="196864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7306" y="4125558"/>
            <a:ext cx="3236622" cy="2158179"/>
          </a:xfrm>
          <a:prstGeom prst="rect">
            <a:avLst/>
          </a:prstGeom>
        </p:spPr>
      </p:pic>
    </p:spTree>
    <p:extLst>
      <p:ext uri="{BB962C8B-B14F-4D97-AF65-F5344CB8AC3E}">
        <p14:creationId xmlns:p14="http://schemas.microsoft.com/office/powerpoint/2010/main" val="3585481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26AC-2ABA-3B9E-7B26-9066E0003EA8}"/>
              </a:ext>
            </a:extLst>
          </p:cNvPr>
          <p:cNvSpPr>
            <a:spLocks noGrp="1"/>
          </p:cNvSpPr>
          <p:nvPr>
            <p:ph type="title"/>
          </p:nvPr>
        </p:nvSpPr>
        <p:spPr/>
        <p:txBody>
          <a:bodyPr/>
          <a:lstStyle/>
          <a:p>
            <a:pPr algn="ctr"/>
            <a:r>
              <a:rPr lang="en-US" dirty="0"/>
              <a:t>           Jeanne </a:t>
            </a:r>
            <a:r>
              <a:rPr lang="en-US" dirty="0" err="1"/>
              <a:t>d’Arc</a:t>
            </a:r>
            <a:r>
              <a:rPr lang="en-US" dirty="0"/>
              <a:t> HQ</a:t>
            </a:r>
          </a:p>
        </p:txBody>
      </p:sp>
      <p:sp>
        <p:nvSpPr>
          <p:cNvPr id="3" name="Slide Number Placeholder 2">
            <a:extLst>
              <a:ext uri="{FF2B5EF4-FFF2-40B4-BE49-F238E27FC236}">
                <a16:creationId xmlns:a16="http://schemas.microsoft.com/office/drawing/2014/main" id="{E646647B-D507-4EA1-FE60-A99E5E3CD242}"/>
              </a:ext>
            </a:extLst>
          </p:cNvPr>
          <p:cNvSpPr>
            <a:spLocks noGrp="1"/>
          </p:cNvSpPr>
          <p:nvPr>
            <p:ph type="sldNum" sz="quarter" idx="12"/>
          </p:nvPr>
        </p:nvSpPr>
        <p:spPr/>
        <p:txBody>
          <a:bodyPr/>
          <a:lstStyle/>
          <a:p>
            <a:fld id="{D367A5CE-97AE-A045-8D64-ABA1949E4846}" type="slidenum">
              <a:rPr lang="en-US" smtClean="0"/>
              <a:t>25</a:t>
            </a:fld>
            <a:endParaRPr lang="en-US"/>
          </a:p>
        </p:txBody>
      </p:sp>
      <p:pic>
        <p:nvPicPr>
          <p:cNvPr id="5" name="Picture 4" descr="A picture containing text, outdoor, building&#10;&#10;Description automatically generated">
            <a:extLst>
              <a:ext uri="{FF2B5EF4-FFF2-40B4-BE49-F238E27FC236}">
                <a16:creationId xmlns:a16="http://schemas.microsoft.com/office/drawing/2014/main" id="{13FD4F5F-462A-0BAD-6F93-FBB7CB610974}"/>
              </a:ext>
            </a:extLst>
          </p:cNvPr>
          <p:cNvPicPr>
            <a:picLocks noChangeAspect="1"/>
          </p:cNvPicPr>
          <p:nvPr/>
        </p:nvPicPr>
        <p:blipFill>
          <a:blip r:embed="rId3"/>
          <a:stretch>
            <a:fillRect/>
          </a:stretch>
        </p:blipFill>
        <p:spPr>
          <a:xfrm>
            <a:off x="5330993" y="4661066"/>
            <a:ext cx="3256547" cy="1831808"/>
          </a:xfrm>
          <a:prstGeom prst="rect">
            <a:avLst/>
          </a:prstGeom>
        </p:spPr>
      </p:pic>
      <p:sp>
        <p:nvSpPr>
          <p:cNvPr id="6" name="TextBox 5">
            <a:extLst>
              <a:ext uri="{FF2B5EF4-FFF2-40B4-BE49-F238E27FC236}">
                <a16:creationId xmlns:a16="http://schemas.microsoft.com/office/drawing/2014/main" id="{028B6289-BF0C-28DC-27F0-84D2D311ED7E}"/>
              </a:ext>
            </a:extLst>
          </p:cNvPr>
          <p:cNvSpPr txBox="1"/>
          <p:nvPr/>
        </p:nvSpPr>
        <p:spPr>
          <a:xfrm>
            <a:off x="725732" y="1517446"/>
            <a:ext cx="7613583" cy="3970318"/>
          </a:xfrm>
          <a:prstGeom prst="rect">
            <a:avLst/>
          </a:prstGeom>
          <a:noFill/>
        </p:spPr>
        <p:txBody>
          <a:bodyPr wrap="square" rtlCol="0">
            <a:spAutoFit/>
          </a:bodyPr>
          <a:lstStyle/>
          <a:p>
            <a:pPr marL="285750" indent="-285750">
              <a:buFont typeface="Arial" panose="020B0604020202020204" pitchFamily="34" charset="0"/>
              <a:buChar char="•"/>
            </a:pPr>
            <a:r>
              <a:rPr lang="en-US" dirty="0"/>
              <a:t>$4.2 million loan to Tremont Yard LLC, representing a 50 percent share in an $8.45 million loan from Enterprise Bank</a:t>
            </a:r>
          </a:p>
          <a:p>
            <a:pPr marL="742950" lvl="1" indent="-285750">
              <a:buFont typeface="Arial" panose="020B0604020202020204" pitchFamily="34" charset="0"/>
              <a:buChar char="•"/>
            </a:pPr>
            <a:r>
              <a:rPr lang="en-US" dirty="0"/>
              <a:t>10 year term loan </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Funds supported the construction of the 50,000 sq ft Jeanne </a:t>
            </a:r>
            <a:r>
              <a:rPr lang="en-US" dirty="0" err="1"/>
              <a:t>d’Arc</a:t>
            </a:r>
            <a:r>
              <a:rPr lang="en-US" dirty="0"/>
              <a:t> Credit Union Office in Lowell</a:t>
            </a:r>
          </a:p>
          <a:p>
            <a:pPr marL="742950" lvl="1" indent="-285750">
              <a:buFont typeface="Arial" panose="020B0604020202020204" pitchFamily="34" charset="0"/>
              <a:buChar char="•"/>
            </a:pPr>
            <a:r>
              <a:rPr lang="en-US" dirty="0"/>
              <a:t>Creation of 5 new jobs in addition to 75 current jobs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Founded in Lowell in 1911, Jeanne </a:t>
            </a:r>
            <a:r>
              <a:rPr lang="en-US" dirty="0" err="1"/>
              <a:t>d’Arc</a:t>
            </a:r>
            <a:r>
              <a:rPr lang="en-US" dirty="0"/>
              <a:t> is the 6</a:t>
            </a:r>
            <a:r>
              <a:rPr lang="en-US" baseline="30000" dirty="0"/>
              <a:t>th</a:t>
            </a:r>
            <a:r>
              <a:rPr lang="en-US" dirty="0"/>
              <a:t> largest credit union in the state.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Client also benefited from Predevelopment loan of $50,000 and </a:t>
            </a:r>
            <a:r>
              <a:rPr lang="en-US" dirty="0" err="1"/>
              <a:t>Brownsfield</a:t>
            </a:r>
            <a:r>
              <a:rPr lang="en-US" dirty="0"/>
              <a:t> assessment</a:t>
            </a:r>
          </a:p>
          <a:p>
            <a:pPr marL="285750"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4EC8CC9E-0457-9628-D73C-42CC4D49FE6C}"/>
              </a:ext>
            </a:extLst>
          </p:cNvPr>
          <p:cNvPicPr>
            <a:picLocks noChangeAspect="1"/>
          </p:cNvPicPr>
          <p:nvPr/>
        </p:nvPicPr>
        <p:blipFill>
          <a:blip r:embed="rId4"/>
          <a:stretch>
            <a:fillRect/>
          </a:stretch>
        </p:blipFill>
        <p:spPr>
          <a:xfrm>
            <a:off x="121967" y="0"/>
            <a:ext cx="2962297" cy="1152533"/>
          </a:xfrm>
          <a:prstGeom prst="rect">
            <a:avLst/>
          </a:prstGeom>
        </p:spPr>
      </p:pic>
    </p:spTree>
    <p:extLst>
      <p:ext uri="{BB962C8B-B14F-4D97-AF65-F5344CB8AC3E}">
        <p14:creationId xmlns:p14="http://schemas.microsoft.com/office/powerpoint/2010/main" val="3568507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260254"/>
          </a:xfrm>
        </p:spPr>
        <p:txBody>
          <a:bodyPr>
            <a:normAutofit/>
          </a:bodyPr>
          <a:lstStyle/>
          <a:p>
            <a:r>
              <a:rPr lang="en-US" sz="1800" dirty="0"/>
              <a:t> </a:t>
            </a:r>
            <a:r>
              <a:rPr lang="en-US" sz="1800" dirty="0">
                <a:solidFill>
                  <a:schemeClr val="tx2">
                    <a:lumMod val="90000"/>
                    <a:lumOff val="10000"/>
                  </a:schemeClr>
                </a:solidFill>
              </a:rPr>
              <a:t>$13,000,000 Tax-Exempt Bond for the construction and equipping of a new two-story 62,800 square foot building on a section of the vacant Fuller School site in Gloucester.</a:t>
            </a:r>
          </a:p>
          <a:p>
            <a:r>
              <a:rPr lang="en-US" sz="1800" dirty="0">
                <a:solidFill>
                  <a:schemeClr val="tx2">
                    <a:lumMod val="90000"/>
                    <a:lumOff val="10000"/>
                  </a:schemeClr>
                </a:solidFill>
              </a:rPr>
              <a:t>The new space will include community meeting space, preschool classrooms, a health and wellness center, a gym &amp; fitness studio, an indoor pool, an outdoor pool with spray park, café, and administrative offices</a:t>
            </a:r>
          </a:p>
          <a:p>
            <a:endParaRPr lang="en-US" sz="1800" dirty="0"/>
          </a:p>
        </p:txBody>
      </p:sp>
      <p:sp>
        <p:nvSpPr>
          <p:cNvPr id="4" name="Slide Number Placeholder 3"/>
          <p:cNvSpPr>
            <a:spLocks noGrp="1"/>
          </p:cNvSpPr>
          <p:nvPr>
            <p:ph type="sldNum" sz="quarter" idx="12"/>
          </p:nvPr>
        </p:nvSpPr>
        <p:spPr/>
        <p:txBody>
          <a:bodyPr/>
          <a:lstStyle/>
          <a:p>
            <a:fld id="{D367A5CE-97AE-A045-8D64-ABA1949E4846}" type="slidenum">
              <a:rPr lang="en-US" smtClean="0"/>
              <a:t>26</a:t>
            </a:fld>
            <a:endParaRPr lang="en-US"/>
          </a:p>
        </p:txBody>
      </p:sp>
      <p:sp>
        <p:nvSpPr>
          <p:cNvPr id="15" name="AutoShape 8" descr="cbcc-logo-1 | CCCCC"/>
          <p:cNvSpPr>
            <a:spLocks noChangeAspect="1" noChangeArrowheads="1"/>
          </p:cNvSpPr>
          <p:nvPr/>
        </p:nvSpPr>
        <p:spPr bwMode="auto">
          <a:xfrm>
            <a:off x="63500" y="-136525"/>
            <a:ext cx="17145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0" descr="cbcc-logo-1 | CCCCC"/>
          <p:cNvSpPr>
            <a:spLocks noChangeAspect="1" noChangeArrowheads="1"/>
          </p:cNvSpPr>
          <p:nvPr/>
        </p:nvSpPr>
        <p:spPr bwMode="auto">
          <a:xfrm>
            <a:off x="215900" y="15875"/>
            <a:ext cx="17145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cbcc-logo-1 | CCCCC"/>
          <p:cNvSpPr>
            <a:spLocks noChangeAspect="1" noChangeArrowheads="1"/>
          </p:cNvSpPr>
          <p:nvPr/>
        </p:nvSpPr>
        <p:spPr bwMode="auto">
          <a:xfrm>
            <a:off x="368300" y="168275"/>
            <a:ext cx="17145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6" descr="Cooperative Bank of Cape Cod Donates Money to Community Development  Partnership - CapeCod.com"/>
          <p:cNvSpPr>
            <a:spLocks noChangeAspect="1" noChangeArrowheads="1"/>
          </p:cNvSpPr>
          <p:nvPr/>
        </p:nvSpPr>
        <p:spPr bwMode="auto">
          <a:xfrm>
            <a:off x="6111224" y="4855260"/>
            <a:ext cx="152400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18" descr="Contact Us - Banking Services on The Cape"/>
          <p:cNvSpPr>
            <a:spLocks noChangeAspect="1" noChangeArrowheads="1"/>
          </p:cNvSpPr>
          <p:nvPr/>
        </p:nvSpPr>
        <p:spPr bwMode="auto">
          <a:xfrm>
            <a:off x="63500" y="-136525"/>
            <a:ext cx="3238500" cy="1085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20" descr="Cooperative Bank Of Cape Cod"/>
          <p:cNvSpPr>
            <a:spLocks noChangeAspect="1" noChangeArrowheads="1"/>
          </p:cNvSpPr>
          <p:nvPr/>
        </p:nvSpPr>
        <p:spPr bwMode="auto">
          <a:xfrm>
            <a:off x="63500" y="-136525"/>
            <a:ext cx="3819525" cy="771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2135393" y="187604"/>
            <a:ext cx="4550298" cy="1590396"/>
          </a:xfrm>
          <a:prstGeom prst="rect">
            <a:avLst/>
          </a:prstGeom>
        </p:spPr>
      </p:pic>
      <p:pic>
        <p:nvPicPr>
          <p:cNvPr id="5" name="Picture 4"/>
          <p:cNvPicPr>
            <a:picLocks noChangeAspect="1"/>
          </p:cNvPicPr>
          <p:nvPr/>
        </p:nvPicPr>
        <p:blipFill>
          <a:blip r:embed="rId3"/>
          <a:stretch>
            <a:fillRect/>
          </a:stretch>
        </p:blipFill>
        <p:spPr>
          <a:xfrm>
            <a:off x="6490497" y="3952352"/>
            <a:ext cx="1831399" cy="1664908"/>
          </a:xfrm>
          <a:prstGeom prst="rect">
            <a:avLst/>
          </a:prstGeom>
        </p:spPr>
      </p:pic>
      <p:pic>
        <p:nvPicPr>
          <p:cNvPr id="1026" name="Picture 2"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0" y="3966328"/>
            <a:ext cx="5309397" cy="165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970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67A5CE-97AE-A045-8D64-ABA1949E4846}" type="slidenum">
              <a:rPr lang="en-US" smtClean="0"/>
              <a:t>27</a:t>
            </a:fld>
            <a:endParaRPr lang="en-US"/>
          </a:p>
        </p:txBody>
      </p:sp>
      <p:sp>
        <p:nvSpPr>
          <p:cNvPr id="10" name="Rectangle 9"/>
          <p:cNvSpPr/>
          <p:nvPr/>
        </p:nvSpPr>
        <p:spPr>
          <a:xfrm>
            <a:off x="656216" y="1970335"/>
            <a:ext cx="7460429" cy="2123658"/>
          </a:xfrm>
          <a:prstGeom prst="rect">
            <a:avLst/>
          </a:prstGeom>
        </p:spPr>
        <p:txBody>
          <a:bodyPr wrap="square">
            <a:spAutoFit/>
          </a:bodyPr>
          <a:lstStyle/>
          <a:p>
            <a:pPr lvl="0" algn="ctr" defTabSz="914400">
              <a:defRPr/>
            </a:pPr>
            <a:r>
              <a:rPr lang="en-US" sz="2400" b="1" dirty="0">
                <a:solidFill>
                  <a:schemeClr val="tx2">
                    <a:lumMod val="90000"/>
                    <a:lumOff val="10000"/>
                  </a:schemeClr>
                </a:solidFill>
                <a:latin typeface="Arial" panose="020B0604020202020204" pitchFamily="34" charset="0"/>
                <a:cs typeface="Arial" panose="020B0604020202020204" pitchFamily="34" charset="0"/>
              </a:rPr>
              <a:t>Loan Guarantee – Middle East Bakery, Lawrence  </a:t>
            </a:r>
          </a:p>
          <a:p>
            <a:pPr marL="285750" lvl="0" indent="-285750" defTabSz="914400">
              <a:buFont typeface="Arial" panose="020B0604020202020204" pitchFamily="34" charset="0"/>
              <a:buChar char="•"/>
              <a:defRPr/>
            </a:pPr>
            <a:r>
              <a:rPr lang="en-US" dirty="0">
                <a:solidFill>
                  <a:schemeClr val="tx2">
                    <a:lumMod val="90000"/>
                    <a:lumOff val="10000"/>
                  </a:schemeClr>
                </a:solidFill>
                <a:latin typeface="Arial" panose="020B0604020202020204" pitchFamily="34" charset="0"/>
                <a:cs typeface="Arial" panose="020B0604020202020204" pitchFamily="34" charset="0"/>
              </a:rPr>
              <a:t>Founded in 1972, product sales and expansion led to desired purchase of 150,000 </a:t>
            </a:r>
            <a:r>
              <a:rPr lang="en-US" dirty="0" err="1">
                <a:solidFill>
                  <a:schemeClr val="tx2">
                    <a:lumMod val="90000"/>
                    <a:lumOff val="10000"/>
                  </a:schemeClr>
                </a:solidFill>
                <a:latin typeface="Arial" panose="020B0604020202020204" pitchFamily="34" charset="0"/>
                <a:cs typeface="Arial" panose="020B0604020202020204" pitchFamily="34" charset="0"/>
              </a:rPr>
              <a:t>sq</a:t>
            </a:r>
            <a:r>
              <a:rPr lang="en-US" dirty="0">
                <a:solidFill>
                  <a:schemeClr val="tx2">
                    <a:lumMod val="90000"/>
                    <a:lumOff val="10000"/>
                  </a:schemeClr>
                </a:solidFill>
                <a:latin typeface="Arial" panose="020B0604020202020204" pitchFamily="34" charset="0"/>
                <a:cs typeface="Arial" panose="020B0604020202020204" pitchFamily="34" charset="0"/>
              </a:rPr>
              <a:t> </a:t>
            </a:r>
            <a:r>
              <a:rPr lang="en-US" dirty="0" err="1">
                <a:solidFill>
                  <a:schemeClr val="tx2">
                    <a:lumMod val="90000"/>
                    <a:lumOff val="10000"/>
                  </a:schemeClr>
                </a:solidFill>
                <a:latin typeface="Arial" panose="020B0604020202020204" pitchFamily="34" charset="0"/>
                <a:cs typeface="Arial" panose="020B0604020202020204" pitchFamily="34" charset="0"/>
              </a:rPr>
              <a:t>ft</a:t>
            </a:r>
            <a:r>
              <a:rPr lang="en-US" dirty="0">
                <a:solidFill>
                  <a:schemeClr val="tx2">
                    <a:lumMod val="90000"/>
                    <a:lumOff val="10000"/>
                  </a:schemeClr>
                </a:solidFill>
                <a:latin typeface="Arial" panose="020B0604020202020204" pitchFamily="34" charset="0"/>
                <a:cs typeface="Arial" panose="020B0604020202020204" pitchFamily="34" charset="0"/>
              </a:rPr>
              <a:t> manufacturing facility</a:t>
            </a:r>
          </a:p>
          <a:p>
            <a:pPr marL="285750" lvl="0" indent="-285750" defTabSz="914400">
              <a:buFont typeface="Arial" panose="020B0604020202020204" pitchFamily="34" charset="0"/>
              <a:buChar char="•"/>
              <a:defRPr/>
            </a:pPr>
            <a:r>
              <a:rPr lang="en-US" dirty="0">
                <a:solidFill>
                  <a:schemeClr val="tx2">
                    <a:lumMod val="90000"/>
                    <a:lumOff val="10000"/>
                  </a:schemeClr>
                </a:solidFill>
                <a:latin typeface="Arial" panose="020B0604020202020204" pitchFamily="34" charset="0"/>
                <a:cs typeface="Arial" panose="020B0604020202020204" pitchFamily="34" charset="0"/>
              </a:rPr>
              <a:t>$10m purchase with Salem Five Cents Savings Bank</a:t>
            </a:r>
          </a:p>
          <a:p>
            <a:pPr marL="285750" lvl="0" indent="-285750" defTabSz="914400">
              <a:buFont typeface="Arial" panose="020B0604020202020204" pitchFamily="34" charset="0"/>
              <a:buChar char="•"/>
              <a:defRPr/>
            </a:pPr>
            <a:r>
              <a:rPr lang="en-US" dirty="0">
                <a:solidFill>
                  <a:schemeClr val="tx2">
                    <a:lumMod val="90000"/>
                    <a:lumOff val="10000"/>
                  </a:schemeClr>
                </a:solidFill>
                <a:latin typeface="Arial" panose="020B0604020202020204" pitchFamily="34" charset="0"/>
                <a:cs typeface="Arial" panose="020B0604020202020204" pitchFamily="34" charset="0"/>
              </a:rPr>
              <a:t>Insured 10% of the loan, allowing the Bank to lend up to 90% LTV</a:t>
            </a:r>
          </a:p>
          <a:p>
            <a:pPr marL="742950" lvl="1" indent="-285750" defTabSz="914400">
              <a:buFont typeface="Arial" panose="020B0604020202020204" pitchFamily="34" charset="0"/>
              <a:buChar char="•"/>
              <a:defRPr/>
            </a:pPr>
            <a:r>
              <a:rPr lang="en-US" dirty="0" err="1">
                <a:solidFill>
                  <a:schemeClr val="tx2">
                    <a:lumMod val="90000"/>
                    <a:lumOff val="10000"/>
                  </a:schemeClr>
                </a:solidFill>
                <a:latin typeface="Arial" panose="020B0604020202020204" pitchFamily="34" charset="0"/>
                <a:cs typeface="Arial" panose="020B0604020202020204" pitchFamily="34" charset="0"/>
              </a:rPr>
              <a:t>MassDevelopment</a:t>
            </a:r>
            <a:r>
              <a:rPr lang="en-US" dirty="0">
                <a:solidFill>
                  <a:schemeClr val="tx2">
                    <a:lumMod val="90000"/>
                    <a:lumOff val="10000"/>
                  </a:schemeClr>
                </a:solidFill>
                <a:latin typeface="Arial" panose="020B0604020202020204" pitchFamily="34" charset="0"/>
                <a:cs typeface="Arial" panose="020B0604020202020204" pitchFamily="34" charset="0"/>
              </a:rPr>
              <a:t> exposure ~$1.1m</a:t>
            </a:r>
          </a:p>
          <a:p>
            <a:pPr marL="285750" lvl="0" indent="-285750" defTabSz="914400">
              <a:buFont typeface="Arial" panose="020B0604020202020204" pitchFamily="34" charset="0"/>
              <a:buChar char="•"/>
              <a:defRPr/>
            </a:pPr>
            <a:r>
              <a:rPr lang="en-US">
                <a:solidFill>
                  <a:schemeClr val="tx2">
                    <a:lumMod val="90000"/>
                    <a:lumOff val="10000"/>
                  </a:schemeClr>
                </a:solidFill>
                <a:latin typeface="Arial" panose="020B0604020202020204" pitchFamily="34" charset="0"/>
                <a:cs typeface="Arial" panose="020B0604020202020204" pitchFamily="34" charset="0"/>
              </a:rPr>
              <a:t>Provided CRA </a:t>
            </a:r>
            <a:r>
              <a:rPr lang="en-US" dirty="0">
                <a:solidFill>
                  <a:schemeClr val="tx2">
                    <a:lumMod val="90000"/>
                    <a:lumOff val="10000"/>
                  </a:schemeClr>
                </a:solidFill>
                <a:latin typeface="Arial" panose="020B0604020202020204" pitchFamily="34" charset="0"/>
                <a:cs typeface="Arial" panose="020B0604020202020204" pitchFamily="34" charset="0"/>
              </a:rPr>
              <a:t>credit by lending in a Gateway City</a:t>
            </a:r>
          </a:p>
        </p:txBody>
      </p:sp>
      <p:pic>
        <p:nvPicPr>
          <p:cNvPr id="3" name="Picture 2"/>
          <p:cNvPicPr>
            <a:picLocks noChangeAspect="1"/>
          </p:cNvPicPr>
          <p:nvPr/>
        </p:nvPicPr>
        <p:blipFill>
          <a:blip r:embed="rId2"/>
          <a:stretch>
            <a:fillRect/>
          </a:stretch>
        </p:blipFill>
        <p:spPr>
          <a:xfrm>
            <a:off x="4567237" y="3424237"/>
            <a:ext cx="9525" cy="9525"/>
          </a:xfrm>
          <a:prstGeom prst="rect">
            <a:avLst/>
          </a:prstGeom>
        </p:spPr>
      </p:pic>
      <p:pic>
        <p:nvPicPr>
          <p:cNvPr id="6" name="Picture 5"/>
          <p:cNvPicPr>
            <a:picLocks noChangeAspect="1"/>
          </p:cNvPicPr>
          <p:nvPr/>
        </p:nvPicPr>
        <p:blipFill>
          <a:blip r:embed="rId2"/>
          <a:stretch>
            <a:fillRect/>
          </a:stretch>
        </p:blipFill>
        <p:spPr>
          <a:xfrm>
            <a:off x="4719637" y="3576637"/>
            <a:ext cx="9525" cy="9525"/>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321" y="172304"/>
            <a:ext cx="6443831" cy="181862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113" y="4686208"/>
            <a:ext cx="3644758" cy="841098"/>
          </a:xfrm>
          <a:prstGeom prst="rect">
            <a:avLst/>
          </a:prstGeom>
        </p:spPr>
      </p:pic>
      <p:pic>
        <p:nvPicPr>
          <p:cNvPr id="1026" name="Picture 1"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525" y="4296647"/>
            <a:ext cx="3238667" cy="172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827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69727" y="868096"/>
            <a:ext cx="6687671" cy="2014368"/>
          </a:xfrm>
        </p:spPr>
        <p:txBody>
          <a:bodyPr/>
          <a:lstStyle/>
          <a:p>
            <a:r>
              <a:rPr lang="en-US" sz="1800" dirty="0">
                <a:solidFill>
                  <a:schemeClr val="tx2">
                    <a:lumMod val="90000"/>
                    <a:lumOff val="10000"/>
                  </a:schemeClr>
                </a:solidFill>
              </a:rPr>
              <a:t>Historic mill building, close to Downtown </a:t>
            </a:r>
          </a:p>
          <a:p>
            <a:r>
              <a:rPr lang="en-US" sz="1800" dirty="0">
                <a:solidFill>
                  <a:schemeClr val="tx2">
                    <a:lumMod val="90000"/>
                    <a:lumOff val="10000"/>
                  </a:schemeClr>
                </a:solidFill>
              </a:rPr>
              <a:t>Blighted property, suppressing neighboring </a:t>
            </a:r>
            <a:br>
              <a:rPr lang="en-US" sz="1800" dirty="0">
                <a:solidFill>
                  <a:schemeClr val="tx2">
                    <a:lumMod val="90000"/>
                    <a:lumOff val="10000"/>
                  </a:schemeClr>
                </a:solidFill>
              </a:rPr>
            </a:br>
            <a:r>
              <a:rPr lang="en-US" sz="1800" dirty="0">
                <a:solidFill>
                  <a:schemeClr val="tx2">
                    <a:lumMod val="90000"/>
                    <a:lumOff val="10000"/>
                  </a:schemeClr>
                </a:solidFill>
              </a:rPr>
              <a:t>property values</a:t>
            </a:r>
          </a:p>
          <a:p>
            <a:r>
              <a:rPr lang="en-US" sz="1800" dirty="0">
                <a:solidFill>
                  <a:schemeClr val="tx2">
                    <a:lumMod val="90000"/>
                    <a:lumOff val="10000"/>
                  </a:schemeClr>
                </a:solidFill>
              </a:rPr>
              <a:t>Chlorinated solvent contamination of soil </a:t>
            </a:r>
            <a:br>
              <a:rPr lang="en-US" sz="1800" dirty="0">
                <a:solidFill>
                  <a:schemeClr val="tx2">
                    <a:lumMod val="90000"/>
                    <a:lumOff val="10000"/>
                  </a:schemeClr>
                </a:solidFill>
              </a:rPr>
            </a:br>
            <a:r>
              <a:rPr lang="en-US" sz="1800" dirty="0">
                <a:solidFill>
                  <a:schemeClr val="tx2">
                    <a:lumMod val="90000"/>
                    <a:lumOff val="10000"/>
                  </a:schemeClr>
                </a:solidFill>
              </a:rPr>
              <a:t>and groundwater</a:t>
            </a:r>
          </a:p>
          <a:p>
            <a:r>
              <a:rPr lang="en-US" sz="1800" dirty="0">
                <a:solidFill>
                  <a:schemeClr val="tx2">
                    <a:lumMod val="90000"/>
                    <a:lumOff val="10000"/>
                  </a:schemeClr>
                </a:solidFill>
              </a:rPr>
              <a:t>Ideal adaptive reuse for artist space</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p:txBody>
      </p:sp>
      <p:pic>
        <p:nvPicPr>
          <p:cNvPr id="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08" y="4103147"/>
            <a:ext cx="325662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762449" y="2796968"/>
            <a:ext cx="623767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MassDevelopment: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Site Assessment Award – City of Amesbury        $49,000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Remediation Loan – Cedar Tree Development   $423,000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Construction Loan – Cedar Tree Development   $1,062,000</a:t>
            </a:r>
          </a:p>
        </p:txBody>
      </p:sp>
      <p:pic>
        <p:nvPicPr>
          <p:cNvPr id="9" name="Picture 8"/>
          <p:cNvPicPr>
            <a:picLocks noChangeAspect="1"/>
          </p:cNvPicPr>
          <p:nvPr/>
        </p:nvPicPr>
        <p:blipFill>
          <a:blip r:embed="rId4"/>
          <a:stretch>
            <a:fillRect/>
          </a:stretch>
        </p:blipFill>
        <p:spPr>
          <a:xfrm>
            <a:off x="328108" y="322096"/>
            <a:ext cx="1504950" cy="2990850"/>
          </a:xfrm>
          <a:prstGeom prst="rect">
            <a:avLst/>
          </a:prstGeom>
        </p:spPr>
      </p:pic>
      <p:sp>
        <p:nvSpPr>
          <p:cNvPr id="5" name="TextBox 4"/>
          <p:cNvSpPr txBox="1"/>
          <p:nvPr/>
        </p:nvSpPr>
        <p:spPr>
          <a:xfrm>
            <a:off x="2069727" y="225910"/>
            <a:ext cx="6425670" cy="646331"/>
          </a:xfrm>
          <a:prstGeom prst="rect">
            <a:avLst/>
          </a:prstGeom>
          <a:noFill/>
        </p:spPr>
        <p:txBody>
          <a:bodyPr wrap="none" rtlCol="0">
            <a:spAutoFit/>
          </a:bodyPr>
          <a:lstStyle/>
          <a:p>
            <a:r>
              <a:rPr lang="en-US" sz="3600" b="1" dirty="0">
                <a:solidFill>
                  <a:schemeClr val="tx2">
                    <a:lumMod val="90000"/>
                    <a:lumOff val="10000"/>
                  </a:schemeClr>
                </a:solidFill>
                <a:latin typeface="Arial" panose="020B0604020202020204" pitchFamily="34" charset="0"/>
                <a:cs typeface="Arial" panose="020B0604020202020204" pitchFamily="34" charset="0"/>
              </a:rPr>
              <a:t>Brownfields Funds In Action</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417" y="4170494"/>
            <a:ext cx="2310988" cy="231098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2729" y="4168588"/>
            <a:ext cx="2239497" cy="2239497"/>
          </a:xfrm>
          <a:prstGeom prst="rect">
            <a:avLst/>
          </a:prstGeom>
        </p:spPr>
      </p:pic>
    </p:spTree>
    <p:extLst>
      <p:ext uri="{BB962C8B-B14F-4D97-AF65-F5344CB8AC3E}">
        <p14:creationId xmlns:p14="http://schemas.microsoft.com/office/powerpoint/2010/main" val="3814971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9506"/>
            <a:ext cx="7886700" cy="1058487"/>
          </a:xfrm>
          <a:solidFill>
            <a:schemeClr val="accent6">
              <a:lumMod val="20000"/>
              <a:lumOff val="80000"/>
            </a:schemeClr>
          </a:solidFill>
        </p:spPr>
        <p:txBody>
          <a:bodyPr>
            <a:normAutofit/>
          </a:bodyPr>
          <a:lstStyle/>
          <a:p>
            <a:pPr algn="ctr"/>
            <a:r>
              <a:rPr lang="en-US" dirty="0"/>
              <a:t>PACE Project Overview: Greenfield</a:t>
            </a:r>
          </a:p>
        </p:txBody>
      </p:sp>
      <p:sp>
        <p:nvSpPr>
          <p:cNvPr id="6" name="Slide Number Placeholder 3"/>
          <p:cNvSpPr>
            <a:spLocks noGrp="1"/>
          </p:cNvSpPr>
          <p:nvPr>
            <p:ph type="sldNum" sz="quarter" idx="12"/>
          </p:nvPr>
        </p:nvSpPr>
        <p:spPr>
          <a:xfrm>
            <a:off x="7343778" y="6127751"/>
            <a:ext cx="1500187" cy="503019"/>
          </a:xfrm>
        </p:spPr>
        <p:txBody>
          <a:bodyPr/>
          <a:lstStyle/>
          <a:p>
            <a:fld id="{D367A5CE-97AE-A045-8D64-ABA1949E4846}" type="slidenum">
              <a:rPr lang="en-US" smtClean="0"/>
              <a:t>29</a:t>
            </a:fld>
            <a:endParaRPr lang="en-US" dirty="0"/>
          </a:p>
        </p:txBody>
      </p:sp>
      <p:sp>
        <p:nvSpPr>
          <p:cNvPr id="7" name="Rectangle 3"/>
          <p:cNvSpPr txBox="1">
            <a:spLocks noChangeArrowheads="1"/>
          </p:cNvSpPr>
          <p:nvPr/>
        </p:nvSpPr>
        <p:spPr>
          <a:xfrm>
            <a:off x="628651" y="1589315"/>
            <a:ext cx="8352380" cy="426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charset="0"/>
              <a:buChar char="•"/>
            </a:pPr>
            <a:endParaRPr lang="en-US" altLang="en-US" sz="1900" b="1" dirty="0">
              <a:solidFill>
                <a:schemeClr val="tx1"/>
              </a:solidFill>
              <a:latin typeface="Arial" panose="020B0604020202020204" pitchFamily="34" charset="0"/>
              <a:cs typeface="Arial" panose="020B0604020202020204" pitchFamily="34" charset="0"/>
            </a:endParaRPr>
          </a:p>
          <a:p>
            <a:pPr marL="0" lvl="1" indent="0">
              <a:buNone/>
            </a:pPr>
            <a:r>
              <a:rPr lang="en-US" altLang="en-US" sz="1800" b="1" dirty="0">
                <a:solidFill>
                  <a:schemeClr val="tx1"/>
                </a:solidFill>
                <a:latin typeface="Arial" panose="020B0604020202020204" pitchFamily="34" charset="0"/>
                <a:cs typeface="Arial" panose="020B0604020202020204" pitchFamily="34" charset="0"/>
              </a:rPr>
              <a:t>Property: </a:t>
            </a:r>
            <a:r>
              <a:rPr lang="en-US" altLang="en-US" sz="1800" dirty="0">
                <a:solidFill>
                  <a:schemeClr val="tx1"/>
                </a:solidFill>
                <a:latin typeface="Arial" panose="020B0604020202020204" pitchFamily="34" charset="0"/>
                <a:cs typeface="Arial" panose="020B0604020202020204" pitchFamily="34" charset="0"/>
              </a:rPr>
              <a:t>A blighted, historic 12,000 sq. ft. building</a:t>
            </a:r>
            <a:br>
              <a:rPr lang="en-US" altLang="en-US" sz="1800" dirty="0">
                <a:solidFill>
                  <a:schemeClr val="tx1"/>
                </a:solidFill>
                <a:latin typeface="Arial" panose="020B0604020202020204" pitchFamily="34" charset="0"/>
                <a:cs typeface="Arial" panose="020B0604020202020204" pitchFamily="34" charset="0"/>
              </a:rPr>
            </a:br>
            <a:r>
              <a:rPr lang="en-US" altLang="en-US" sz="1800" dirty="0">
                <a:solidFill>
                  <a:schemeClr val="tx1"/>
                </a:solidFill>
                <a:latin typeface="Arial" panose="020B0604020202020204" pitchFamily="34" charset="0"/>
                <a:cs typeface="Arial" panose="020B0604020202020204" pitchFamily="34" charset="0"/>
              </a:rPr>
              <a:t>in Western Mass that was rescued and transformed</a:t>
            </a:r>
            <a:br>
              <a:rPr lang="en-US" altLang="en-US" sz="1800" dirty="0">
                <a:solidFill>
                  <a:schemeClr val="tx1"/>
                </a:solidFill>
                <a:latin typeface="Arial" panose="020B0604020202020204" pitchFamily="34" charset="0"/>
                <a:cs typeface="Arial" panose="020B0604020202020204" pitchFamily="34" charset="0"/>
              </a:rPr>
            </a:br>
            <a:r>
              <a:rPr lang="en-US" altLang="en-US" sz="1800" dirty="0">
                <a:solidFill>
                  <a:schemeClr val="tx1"/>
                </a:solidFill>
                <a:latin typeface="Arial" panose="020B0604020202020204" pitchFamily="34" charset="0"/>
                <a:cs typeface="Arial" panose="020B0604020202020204" pitchFamily="34" charset="0"/>
              </a:rPr>
              <a:t>into vibrant office space. </a:t>
            </a:r>
          </a:p>
          <a:p>
            <a:pPr marL="0" lvl="1" indent="0">
              <a:buNone/>
            </a:pPr>
            <a:r>
              <a:rPr lang="en-US" altLang="en-US" sz="1800" b="1" dirty="0">
                <a:solidFill>
                  <a:schemeClr val="tx1"/>
                </a:solidFill>
                <a:latin typeface="Arial" panose="020B0604020202020204" pitchFamily="34" charset="0"/>
                <a:cs typeface="Arial" panose="020B0604020202020204" pitchFamily="34" charset="0"/>
              </a:rPr>
              <a:t>Project:</a:t>
            </a:r>
            <a:r>
              <a:rPr lang="en-US" altLang="en-US" sz="1800" dirty="0">
                <a:solidFill>
                  <a:schemeClr val="tx1"/>
                </a:solidFill>
                <a:latin typeface="Arial" panose="020B0604020202020204" pitchFamily="34" charset="0"/>
                <a:cs typeface="Arial" panose="020B0604020202020204" pitchFamily="34" charset="0"/>
              </a:rPr>
              <a:t> </a:t>
            </a:r>
          </a:p>
          <a:p>
            <a:pPr marL="342900" lvl="1" indent="-342900">
              <a:buFont typeface="Arial" charset="0"/>
              <a:buChar char="•"/>
            </a:pPr>
            <a:r>
              <a:rPr lang="en-US" altLang="en-US" sz="1800" dirty="0">
                <a:solidFill>
                  <a:schemeClr val="tx1"/>
                </a:solidFill>
                <a:latin typeface="Arial" panose="020B0604020202020204" pitchFamily="34" charset="0"/>
                <a:cs typeface="Arial" panose="020B0604020202020204" pitchFamily="34" charset="0"/>
              </a:rPr>
              <a:t>Building systems needed major upgrades and </a:t>
            </a:r>
            <a:br>
              <a:rPr lang="en-US" altLang="en-US" sz="1800" dirty="0">
                <a:solidFill>
                  <a:schemeClr val="tx1"/>
                </a:solidFill>
                <a:latin typeface="Arial" panose="020B0604020202020204" pitchFamily="34" charset="0"/>
                <a:cs typeface="Arial" panose="020B0604020202020204" pitchFamily="34" charset="0"/>
              </a:rPr>
            </a:br>
            <a:r>
              <a:rPr lang="en-US" altLang="en-US" sz="1800" dirty="0">
                <a:solidFill>
                  <a:schemeClr val="tx1"/>
                </a:solidFill>
                <a:latin typeface="Arial" panose="020B0604020202020204" pitchFamily="34" charset="0"/>
                <a:cs typeface="Arial" panose="020B0604020202020204" pitchFamily="34" charset="0"/>
              </a:rPr>
              <a:t>PACE allowed owner to retroactively refinance </a:t>
            </a:r>
            <a:br>
              <a:rPr lang="en-US" altLang="en-US" sz="1800" dirty="0">
                <a:solidFill>
                  <a:schemeClr val="tx1"/>
                </a:solidFill>
                <a:latin typeface="Arial" panose="020B0604020202020204" pitchFamily="34" charset="0"/>
                <a:cs typeface="Arial" panose="020B0604020202020204" pitchFamily="34" charset="0"/>
              </a:rPr>
            </a:br>
            <a:r>
              <a:rPr lang="en-US" altLang="en-US" sz="1800" dirty="0">
                <a:solidFill>
                  <a:schemeClr val="tx1"/>
                </a:solidFill>
                <a:latin typeface="Arial" panose="020B0604020202020204" pitchFamily="34" charset="0"/>
                <a:cs typeface="Arial" panose="020B0604020202020204" pitchFamily="34" charset="0"/>
              </a:rPr>
              <a:t>the energy improvements and consolidate the </a:t>
            </a:r>
            <a:br>
              <a:rPr lang="en-US" altLang="en-US" sz="1800" dirty="0">
                <a:solidFill>
                  <a:schemeClr val="tx1"/>
                </a:solidFill>
                <a:latin typeface="Arial" panose="020B0604020202020204" pitchFamily="34" charset="0"/>
                <a:cs typeface="Arial" panose="020B0604020202020204" pitchFamily="34" charset="0"/>
              </a:rPr>
            </a:br>
            <a:r>
              <a:rPr lang="en-US" altLang="en-US" sz="1800" dirty="0">
                <a:solidFill>
                  <a:schemeClr val="tx1"/>
                </a:solidFill>
                <a:latin typeface="Arial" panose="020B0604020202020204" pitchFamily="34" charset="0"/>
                <a:cs typeface="Arial" panose="020B0604020202020204" pitchFamily="34" charset="0"/>
              </a:rPr>
              <a:t>outstanding bridge financing and private loans </a:t>
            </a:r>
            <a:br>
              <a:rPr lang="en-US" altLang="en-US" sz="1800" dirty="0">
                <a:solidFill>
                  <a:schemeClr val="tx1"/>
                </a:solidFill>
                <a:latin typeface="Arial" panose="020B0604020202020204" pitchFamily="34" charset="0"/>
                <a:cs typeface="Arial" panose="020B0604020202020204" pitchFamily="34" charset="0"/>
              </a:rPr>
            </a:br>
            <a:r>
              <a:rPr lang="en-US" altLang="en-US" sz="1800" dirty="0">
                <a:solidFill>
                  <a:schemeClr val="tx1"/>
                </a:solidFill>
                <a:latin typeface="Arial" panose="020B0604020202020204" pitchFamily="34" charset="0"/>
                <a:cs typeface="Arial" panose="020B0604020202020204" pitchFamily="34" charset="0"/>
              </a:rPr>
              <a:t>into a longer fixed repayment term </a:t>
            </a:r>
          </a:p>
          <a:p>
            <a:pPr marL="342900" lvl="1" indent="-342900">
              <a:buFont typeface="Arial" charset="0"/>
              <a:buChar char="•"/>
            </a:pPr>
            <a:r>
              <a:rPr lang="en-US" altLang="en-US" sz="1800" dirty="0">
                <a:solidFill>
                  <a:schemeClr val="tx1"/>
                </a:solidFill>
                <a:latin typeface="Arial" panose="020B0604020202020204" pitchFamily="34" charset="0"/>
                <a:cs typeface="Arial" panose="020B0604020202020204" pitchFamily="34" charset="0"/>
              </a:rPr>
              <a:t>Installed solar photovoltaic (PV) system on roof, efficient electrification of space heating, energy recovery ventilation, LED lighting and controls and improvements to windows and insulation</a:t>
            </a:r>
          </a:p>
          <a:p>
            <a:pPr marL="342900" lvl="1" indent="-342900">
              <a:buFont typeface="Arial" charset="0"/>
              <a:buChar char="•"/>
            </a:pPr>
            <a:r>
              <a:rPr lang="en-US" altLang="en-US" sz="1800" dirty="0">
                <a:solidFill>
                  <a:schemeClr val="tx1"/>
                </a:solidFill>
                <a:latin typeface="Arial" panose="020B0604020202020204" pitchFamily="34" charset="0"/>
                <a:cs typeface="Arial" panose="020B0604020202020204" pitchFamily="34" charset="0"/>
              </a:rPr>
              <a:t>Annually saves 189,000 kWh from the grid compared to a building built to current Mass. Energy Efficiency code</a:t>
            </a:r>
          </a:p>
          <a:p>
            <a:pPr marL="342900" lvl="1" indent="-342900">
              <a:buFont typeface="Arial" charset="0"/>
              <a:buChar char="•"/>
            </a:pPr>
            <a:r>
              <a:rPr lang="en-US" altLang="en-US" sz="1800" dirty="0">
                <a:solidFill>
                  <a:schemeClr val="tx1"/>
                </a:solidFill>
                <a:latin typeface="Arial" panose="020B0604020202020204" pitchFamily="34" charset="0"/>
                <a:cs typeface="Arial" panose="020B0604020202020204" pitchFamily="34" charset="0"/>
              </a:rPr>
              <a:t>Mortgage Holder consent obtained from bank</a:t>
            </a:r>
          </a:p>
        </p:txBody>
      </p:sp>
      <p:pic>
        <p:nvPicPr>
          <p:cNvPr id="4" name="Picture 3"/>
          <p:cNvPicPr>
            <a:picLocks noChangeAspect="1"/>
          </p:cNvPicPr>
          <p:nvPr/>
        </p:nvPicPr>
        <p:blipFill>
          <a:blip r:embed="rId2"/>
          <a:stretch>
            <a:fillRect/>
          </a:stretch>
        </p:blipFill>
        <p:spPr>
          <a:xfrm>
            <a:off x="6601385" y="1385464"/>
            <a:ext cx="2238068" cy="2969667"/>
          </a:xfrm>
          <a:prstGeom prst="rect">
            <a:avLst/>
          </a:prstGeom>
          <a:ln w="28575">
            <a:solidFill>
              <a:schemeClr val="tx1"/>
            </a:solidFill>
          </a:ln>
        </p:spPr>
      </p:pic>
      <p:sp>
        <p:nvSpPr>
          <p:cNvPr id="11" name="Text Placeholder 1"/>
          <p:cNvSpPr txBox="1">
            <a:spLocks/>
          </p:cNvSpPr>
          <p:nvPr/>
        </p:nvSpPr>
        <p:spPr>
          <a:xfrm>
            <a:off x="628650" y="1385464"/>
            <a:ext cx="7886700" cy="60960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800" u="sng" dirty="0">
                <a:solidFill>
                  <a:schemeClr val="tx2"/>
                </a:solidFill>
                <a:latin typeface="Arial" panose="020B0604020202020204" pitchFamily="34" charset="0"/>
                <a:cs typeface="Arial" panose="020B0604020202020204" pitchFamily="34" charset="0"/>
              </a:rPr>
              <a:t>Abercrombie Building, 56 Bank Row</a:t>
            </a:r>
          </a:p>
        </p:txBody>
      </p:sp>
      <p:sp>
        <p:nvSpPr>
          <p:cNvPr id="5" name="TextBox 4"/>
          <p:cNvSpPr txBox="1"/>
          <p:nvPr/>
        </p:nvSpPr>
        <p:spPr>
          <a:xfrm>
            <a:off x="5794250" y="5481420"/>
            <a:ext cx="3273058" cy="646331"/>
          </a:xfrm>
          <a:prstGeom prst="rect">
            <a:avLst/>
          </a:prstGeom>
          <a:solidFill>
            <a:schemeClr val="accent6">
              <a:lumMod val="20000"/>
              <a:lumOff val="80000"/>
            </a:schemeClr>
          </a:solidFill>
        </p:spPr>
        <p:txBody>
          <a:bodyPr wrap="square" rtlCol="0">
            <a:spAutoFit/>
          </a:bodyPr>
          <a:lstStyle/>
          <a:p>
            <a:r>
              <a:rPr lang="en-US" b="1" dirty="0">
                <a:solidFill>
                  <a:schemeClr val="tx2"/>
                </a:solidFill>
              </a:rPr>
              <a:t>Amount financed:  </a:t>
            </a:r>
            <a:r>
              <a:rPr lang="en-US" dirty="0">
                <a:solidFill>
                  <a:schemeClr val="tx2"/>
                </a:solidFill>
              </a:rPr>
              <a:t>$450,000    </a:t>
            </a:r>
            <a:br>
              <a:rPr lang="en-US" b="1" dirty="0">
                <a:solidFill>
                  <a:schemeClr val="tx2"/>
                </a:solidFill>
              </a:rPr>
            </a:br>
            <a:r>
              <a:rPr lang="en-US" b="1" dirty="0">
                <a:solidFill>
                  <a:schemeClr val="tx2"/>
                </a:solidFill>
              </a:rPr>
              <a:t>Term:  </a:t>
            </a:r>
            <a:r>
              <a:rPr lang="en-US" dirty="0">
                <a:solidFill>
                  <a:schemeClr val="tx2"/>
                </a:solidFill>
              </a:rPr>
              <a:t>20 yrs.  </a:t>
            </a:r>
          </a:p>
        </p:txBody>
      </p:sp>
    </p:spTree>
    <p:extLst>
      <p:ext uri="{BB962C8B-B14F-4D97-AF65-F5344CB8AC3E}">
        <p14:creationId xmlns:p14="http://schemas.microsoft.com/office/powerpoint/2010/main" val="1364928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90000"/>
                    <a:lumOff val="10000"/>
                  </a:schemeClr>
                </a:solidFill>
              </a:rPr>
              <a:t>Who We Serve</a:t>
            </a:r>
          </a:p>
        </p:txBody>
      </p:sp>
      <p:sp>
        <p:nvSpPr>
          <p:cNvPr id="5" name="Slide Number Placeholder 4"/>
          <p:cNvSpPr>
            <a:spLocks noGrp="1"/>
          </p:cNvSpPr>
          <p:nvPr>
            <p:ph type="sldNum" sz="quarter" idx="12"/>
          </p:nvPr>
        </p:nvSpPr>
        <p:spPr/>
        <p:txBody>
          <a:bodyPr/>
          <a:lstStyle/>
          <a:p>
            <a:fld id="{2066355A-084C-D24E-9AD2-7E4FC41EA627}" type="slidenum">
              <a:rPr lang="en-US" smtClean="0"/>
              <a:t>3</a:t>
            </a:fld>
            <a:endParaRPr lang="en-US"/>
          </a:p>
        </p:txBody>
      </p:sp>
      <p:sp>
        <p:nvSpPr>
          <p:cNvPr id="7" name="TextBox 6"/>
          <p:cNvSpPr txBox="1"/>
          <p:nvPr/>
        </p:nvSpPr>
        <p:spPr>
          <a:xfrm>
            <a:off x="137227" y="2341884"/>
            <a:ext cx="2301846" cy="1004589"/>
          </a:xfrm>
          <a:prstGeom prst="rect">
            <a:avLst/>
          </a:prstGeom>
          <a:noFill/>
        </p:spPr>
        <p:txBody>
          <a:bodyPr wrap="square" rtlCol="0">
            <a:spAutoFit/>
          </a:bodyPr>
          <a:lstStyle/>
          <a:p>
            <a:pPr algn="ctr"/>
            <a:r>
              <a:rPr lang="en-US" sz="1600" b="1" dirty="0">
                <a:solidFill>
                  <a:srgbClr val="0A8E9A"/>
                </a:solidFill>
                <a:latin typeface="Arial"/>
                <a:cs typeface="Arial"/>
              </a:rPr>
              <a:t>Businesses</a:t>
            </a:r>
          </a:p>
          <a:p>
            <a:pPr algn="ctr"/>
            <a:r>
              <a:rPr lang="en-US" sz="1400" dirty="0">
                <a:solidFill>
                  <a:schemeClr val="tx2">
                    <a:lumMod val="90000"/>
                    <a:lumOff val="10000"/>
                  </a:schemeClr>
                </a:solidFill>
                <a:latin typeface="Arial"/>
                <a:cs typeface="Arial"/>
              </a:rPr>
              <a:t>Helping companies expand, modernize,</a:t>
            </a:r>
            <a:br>
              <a:rPr lang="en-US" sz="1400" dirty="0">
                <a:solidFill>
                  <a:schemeClr val="tx2">
                    <a:lumMod val="90000"/>
                    <a:lumOff val="10000"/>
                  </a:schemeClr>
                </a:solidFill>
                <a:latin typeface="Arial"/>
                <a:cs typeface="Arial"/>
              </a:rPr>
            </a:br>
            <a:r>
              <a:rPr lang="en-US" sz="1400" dirty="0">
                <a:solidFill>
                  <a:schemeClr val="tx2">
                    <a:lumMod val="90000"/>
                    <a:lumOff val="10000"/>
                  </a:schemeClr>
                </a:solidFill>
                <a:latin typeface="Arial"/>
                <a:cs typeface="Arial"/>
              </a:rPr>
              <a:t> and relocate.</a:t>
            </a:r>
          </a:p>
        </p:txBody>
      </p:sp>
      <p:sp>
        <p:nvSpPr>
          <p:cNvPr id="18" name="TextBox 17"/>
          <p:cNvSpPr txBox="1"/>
          <p:nvPr/>
        </p:nvSpPr>
        <p:spPr>
          <a:xfrm>
            <a:off x="2300812" y="2341884"/>
            <a:ext cx="2301846" cy="1004589"/>
          </a:xfrm>
          <a:prstGeom prst="rect">
            <a:avLst/>
          </a:prstGeom>
          <a:noFill/>
        </p:spPr>
        <p:txBody>
          <a:bodyPr wrap="square" rtlCol="0">
            <a:spAutoFit/>
          </a:bodyPr>
          <a:lstStyle/>
          <a:p>
            <a:pPr algn="ctr"/>
            <a:r>
              <a:rPr lang="en-US" sz="1600" b="1" dirty="0">
                <a:solidFill>
                  <a:srgbClr val="0A8E9A"/>
                </a:solidFill>
                <a:latin typeface="Arial"/>
                <a:cs typeface="Arial"/>
              </a:rPr>
              <a:t>Developers</a:t>
            </a:r>
          </a:p>
          <a:p>
            <a:pPr algn="ctr"/>
            <a:r>
              <a:rPr lang="en-US" sz="1400" dirty="0">
                <a:solidFill>
                  <a:schemeClr val="tx2">
                    <a:lumMod val="90000"/>
                    <a:lumOff val="10000"/>
                  </a:schemeClr>
                </a:solidFill>
                <a:latin typeface="Arial"/>
                <a:cs typeface="Arial"/>
              </a:rPr>
              <a:t>Making the difference at every stage of development.</a:t>
            </a:r>
          </a:p>
        </p:txBody>
      </p:sp>
      <p:sp>
        <p:nvSpPr>
          <p:cNvPr id="19" name="TextBox 18"/>
          <p:cNvSpPr txBox="1"/>
          <p:nvPr/>
        </p:nvSpPr>
        <p:spPr>
          <a:xfrm>
            <a:off x="4464397" y="2341884"/>
            <a:ext cx="2301846" cy="984885"/>
          </a:xfrm>
          <a:prstGeom prst="rect">
            <a:avLst/>
          </a:prstGeom>
          <a:noFill/>
        </p:spPr>
        <p:txBody>
          <a:bodyPr wrap="square" rtlCol="0">
            <a:spAutoFit/>
          </a:bodyPr>
          <a:lstStyle/>
          <a:p>
            <a:pPr algn="ctr"/>
            <a:r>
              <a:rPr lang="en-US" sz="1600" b="1" dirty="0">
                <a:solidFill>
                  <a:srgbClr val="0A8E9A"/>
                </a:solidFill>
                <a:latin typeface="Arial"/>
                <a:cs typeface="Arial"/>
              </a:rPr>
              <a:t>Housing</a:t>
            </a:r>
          </a:p>
          <a:p>
            <a:pPr algn="ctr"/>
            <a:r>
              <a:rPr lang="en-US" sz="1400" dirty="0">
                <a:solidFill>
                  <a:schemeClr val="tx2">
                    <a:lumMod val="90000"/>
                    <a:lumOff val="10000"/>
                  </a:schemeClr>
                </a:solidFill>
                <a:latin typeface="Arial"/>
                <a:cs typeface="Arial"/>
              </a:rPr>
              <a:t>Building expertise, from predevelopment to construction.</a:t>
            </a:r>
          </a:p>
        </p:txBody>
      </p:sp>
      <p:sp>
        <p:nvSpPr>
          <p:cNvPr id="20" name="TextBox 19"/>
          <p:cNvSpPr txBox="1"/>
          <p:nvPr/>
        </p:nvSpPr>
        <p:spPr>
          <a:xfrm>
            <a:off x="6627981" y="2341884"/>
            <a:ext cx="2301846" cy="984885"/>
          </a:xfrm>
          <a:prstGeom prst="rect">
            <a:avLst/>
          </a:prstGeom>
          <a:noFill/>
        </p:spPr>
        <p:txBody>
          <a:bodyPr wrap="square" rtlCol="0">
            <a:spAutoFit/>
          </a:bodyPr>
          <a:lstStyle/>
          <a:p>
            <a:pPr algn="ctr"/>
            <a:r>
              <a:rPr lang="en-US" sz="1600" b="1" dirty="0">
                <a:solidFill>
                  <a:srgbClr val="0A8E9A"/>
                </a:solidFill>
                <a:latin typeface="Arial"/>
                <a:cs typeface="Arial"/>
              </a:rPr>
              <a:t>Manufacturers</a:t>
            </a:r>
          </a:p>
          <a:p>
            <a:pPr algn="ctr"/>
            <a:r>
              <a:rPr lang="en-US" sz="1400" dirty="0">
                <a:solidFill>
                  <a:schemeClr val="tx2">
                    <a:lumMod val="90000"/>
                    <a:lumOff val="10000"/>
                  </a:schemeClr>
                </a:solidFill>
                <a:latin typeface="Arial"/>
                <a:cs typeface="Arial"/>
              </a:rPr>
              <a:t>Finding skilled </a:t>
            </a:r>
            <a:br>
              <a:rPr lang="en-US" sz="1400" dirty="0">
                <a:solidFill>
                  <a:schemeClr val="tx2">
                    <a:lumMod val="90000"/>
                    <a:lumOff val="10000"/>
                  </a:schemeClr>
                </a:solidFill>
                <a:latin typeface="Arial"/>
                <a:cs typeface="Arial"/>
              </a:rPr>
            </a:br>
            <a:r>
              <a:rPr lang="en-US" sz="1400" dirty="0">
                <a:solidFill>
                  <a:schemeClr val="tx2">
                    <a:lumMod val="90000"/>
                    <a:lumOff val="10000"/>
                  </a:schemeClr>
                </a:solidFill>
                <a:latin typeface="Arial"/>
                <a:cs typeface="Arial"/>
              </a:rPr>
              <a:t>employees, opening </a:t>
            </a:r>
            <a:br>
              <a:rPr lang="en-US" sz="1400" dirty="0">
                <a:solidFill>
                  <a:schemeClr val="tx2">
                    <a:lumMod val="90000"/>
                    <a:lumOff val="10000"/>
                  </a:schemeClr>
                </a:solidFill>
                <a:latin typeface="Arial"/>
                <a:cs typeface="Arial"/>
              </a:rPr>
            </a:br>
            <a:r>
              <a:rPr lang="en-US" sz="1400" dirty="0">
                <a:solidFill>
                  <a:schemeClr val="tx2">
                    <a:lumMod val="90000"/>
                    <a:lumOff val="10000"/>
                  </a:schemeClr>
                </a:solidFill>
                <a:latin typeface="Arial"/>
                <a:cs typeface="Arial"/>
              </a:rPr>
              <a:t>global markets.</a:t>
            </a:r>
          </a:p>
        </p:txBody>
      </p:sp>
      <p:sp>
        <p:nvSpPr>
          <p:cNvPr id="21" name="TextBox 20"/>
          <p:cNvSpPr txBox="1"/>
          <p:nvPr/>
        </p:nvSpPr>
        <p:spPr>
          <a:xfrm>
            <a:off x="1276129" y="4357831"/>
            <a:ext cx="2301846" cy="1004589"/>
          </a:xfrm>
          <a:prstGeom prst="rect">
            <a:avLst/>
          </a:prstGeom>
          <a:noFill/>
        </p:spPr>
        <p:txBody>
          <a:bodyPr wrap="square" rtlCol="0">
            <a:spAutoFit/>
          </a:bodyPr>
          <a:lstStyle/>
          <a:p>
            <a:pPr algn="ctr"/>
            <a:r>
              <a:rPr lang="en-US" sz="1600" b="1" dirty="0">
                <a:solidFill>
                  <a:srgbClr val="0A8E9A"/>
                </a:solidFill>
                <a:latin typeface="Arial"/>
                <a:cs typeface="Arial"/>
              </a:rPr>
              <a:t>Municipalities</a:t>
            </a:r>
          </a:p>
          <a:p>
            <a:pPr algn="ctr"/>
            <a:r>
              <a:rPr lang="en-US" sz="1400" dirty="0">
                <a:solidFill>
                  <a:schemeClr val="tx2">
                    <a:lumMod val="90000"/>
                    <a:lumOff val="10000"/>
                  </a:schemeClr>
                </a:solidFill>
                <a:latin typeface="Arial"/>
                <a:cs typeface="Arial"/>
              </a:rPr>
              <a:t>Eliminating blight, revitalizing downtowns, creating opportunities.</a:t>
            </a:r>
          </a:p>
        </p:txBody>
      </p:sp>
      <p:sp>
        <p:nvSpPr>
          <p:cNvPr id="22" name="TextBox 21"/>
          <p:cNvSpPr txBox="1"/>
          <p:nvPr/>
        </p:nvSpPr>
        <p:spPr>
          <a:xfrm>
            <a:off x="3439714" y="4357831"/>
            <a:ext cx="2301846" cy="1004589"/>
          </a:xfrm>
          <a:prstGeom prst="rect">
            <a:avLst/>
          </a:prstGeom>
          <a:noFill/>
        </p:spPr>
        <p:txBody>
          <a:bodyPr wrap="square" rtlCol="0">
            <a:spAutoFit/>
          </a:bodyPr>
          <a:lstStyle/>
          <a:p>
            <a:pPr algn="ctr"/>
            <a:r>
              <a:rPr lang="en-US" sz="1600" b="1" dirty="0">
                <a:solidFill>
                  <a:srgbClr val="0A8E9A"/>
                </a:solidFill>
                <a:latin typeface="Arial"/>
                <a:cs typeface="Arial"/>
              </a:rPr>
              <a:t>Nonprofits</a:t>
            </a:r>
          </a:p>
          <a:p>
            <a:pPr algn="ctr"/>
            <a:r>
              <a:rPr lang="en-US" sz="1400" dirty="0">
                <a:solidFill>
                  <a:schemeClr val="tx2">
                    <a:lumMod val="90000"/>
                    <a:lumOff val="10000"/>
                  </a:schemeClr>
                </a:solidFill>
                <a:latin typeface="Arial"/>
                <a:cs typeface="Arial"/>
              </a:rPr>
              <a:t>Working with nonprofits to upgrade, renovate and expand. </a:t>
            </a:r>
          </a:p>
        </p:txBody>
      </p:sp>
      <p:sp>
        <p:nvSpPr>
          <p:cNvPr id="23" name="TextBox 22"/>
          <p:cNvSpPr txBox="1"/>
          <p:nvPr/>
        </p:nvSpPr>
        <p:spPr>
          <a:xfrm>
            <a:off x="5603299" y="4357831"/>
            <a:ext cx="2301846" cy="984885"/>
          </a:xfrm>
          <a:prstGeom prst="rect">
            <a:avLst/>
          </a:prstGeom>
          <a:noFill/>
        </p:spPr>
        <p:txBody>
          <a:bodyPr wrap="square" rtlCol="0">
            <a:spAutoFit/>
          </a:bodyPr>
          <a:lstStyle/>
          <a:p>
            <a:pPr algn="ctr"/>
            <a:r>
              <a:rPr lang="en-US" sz="1600" b="1" dirty="0">
                <a:solidFill>
                  <a:srgbClr val="0A8E9A"/>
                </a:solidFill>
                <a:latin typeface="Arial"/>
                <a:cs typeface="Arial"/>
              </a:rPr>
              <a:t>Banks</a:t>
            </a:r>
          </a:p>
          <a:p>
            <a:pPr algn="ctr"/>
            <a:r>
              <a:rPr lang="en-US" sz="1400" dirty="0">
                <a:solidFill>
                  <a:schemeClr val="tx2">
                    <a:lumMod val="90000"/>
                    <a:lumOff val="10000"/>
                  </a:schemeClr>
                </a:solidFill>
                <a:latin typeface="Arial"/>
                <a:cs typeface="Arial"/>
              </a:rPr>
              <a:t>Partnering with banks </a:t>
            </a:r>
            <a:br>
              <a:rPr lang="en-US" sz="1400" dirty="0">
                <a:solidFill>
                  <a:schemeClr val="tx2">
                    <a:lumMod val="90000"/>
                    <a:lumOff val="10000"/>
                  </a:schemeClr>
                </a:solidFill>
                <a:latin typeface="Arial"/>
                <a:cs typeface="Arial"/>
              </a:rPr>
            </a:br>
            <a:r>
              <a:rPr lang="en-US" sz="1400" dirty="0">
                <a:solidFill>
                  <a:schemeClr val="tx2">
                    <a:lumMod val="90000"/>
                    <a:lumOff val="10000"/>
                  </a:schemeClr>
                </a:solidFill>
                <a:latin typeface="Arial"/>
                <a:cs typeface="Arial"/>
              </a:rPr>
              <a:t>to provide creative financing.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641" y="1707291"/>
            <a:ext cx="563359" cy="563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085" y="1764591"/>
            <a:ext cx="568521" cy="57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4058" y="1717338"/>
            <a:ext cx="613513" cy="61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0848" y="3682820"/>
            <a:ext cx="644867" cy="64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2621" y="3696871"/>
            <a:ext cx="650877" cy="65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4812" y="1734447"/>
            <a:ext cx="604206" cy="60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8547" y="3776663"/>
            <a:ext cx="606854" cy="55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8645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498518" y="-26390"/>
            <a:ext cx="2657089" cy="3470695"/>
          </a:xfrm>
          <a:prstGeom prst="rect">
            <a:avLst/>
          </a:prstGeom>
          <a:ln>
            <a:solidFill>
              <a:schemeClr val="tx1"/>
            </a:solidFill>
          </a:ln>
        </p:spPr>
      </p:pic>
      <p:sp>
        <p:nvSpPr>
          <p:cNvPr id="511" name="Shape 511"/>
          <p:cNvSpPr txBox="1">
            <a:spLocks noGrp="1"/>
          </p:cNvSpPr>
          <p:nvPr>
            <p:ph type="sldNum" idx="12"/>
          </p:nvPr>
        </p:nvSpPr>
        <p:spPr>
          <a:xfrm>
            <a:off x="8235950" y="6281602"/>
            <a:ext cx="450900" cy="365100"/>
          </a:xfrm>
          <a:prstGeom prst="rect">
            <a:avLst/>
          </a:prstGeom>
          <a:noFill/>
          <a:ln>
            <a:noFill/>
          </a:ln>
        </p:spPr>
        <p:txBody>
          <a:bodyPr spcFirstLastPara="1" wrap="square" lIns="77200" tIns="38600" rIns="77200" bIns="38600" anchor="ctr" anchorCtr="0">
            <a:noAutofit/>
          </a:bodyPr>
          <a:lstStyle/>
          <a:p>
            <a:pPr marL="0" marR="0" lvl="0" indent="0" algn="r" rtl="0">
              <a:spcBef>
                <a:spcPts val="0"/>
              </a:spcBef>
              <a:spcAft>
                <a:spcPts val="0"/>
              </a:spcAft>
              <a:buNone/>
            </a:pPr>
            <a:fld id="{00000000-1234-1234-1234-123412341234}" type="slidenum">
              <a:rPr lang="en-US" sz="1000" b="1">
                <a:solidFill>
                  <a:srgbClr val="313231"/>
                </a:solidFill>
                <a:latin typeface="Arial"/>
                <a:ea typeface="Arial"/>
                <a:cs typeface="Arial"/>
                <a:sym typeface="Arial"/>
              </a:rPr>
              <a:t>30</a:t>
            </a:fld>
            <a:endParaRPr sz="1000" b="1">
              <a:solidFill>
                <a:srgbClr val="313231"/>
              </a:solidFill>
              <a:latin typeface="Arial"/>
              <a:ea typeface="Arial"/>
              <a:cs typeface="Arial"/>
              <a:sym typeface="Arial"/>
            </a:endParaRPr>
          </a:p>
        </p:txBody>
      </p:sp>
      <p:sp>
        <p:nvSpPr>
          <p:cNvPr id="512" name="Shape 512"/>
          <p:cNvSpPr txBox="1"/>
          <p:nvPr/>
        </p:nvSpPr>
        <p:spPr>
          <a:xfrm>
            <a:off x="8235950" y="6281602"/>
            <a:ext cx="450900" cy="365100"/>
          </a:xfrm>
          <a:prstGeom prst="rect">
            <a:avLst/>
          </a:prstGeom>
          <a:noFill/>
          <a:ln>
            <a:noFill/>
          </a:ln>
        </p:spPr>
        <p:txBody>
          <a:bodyPr spcFirstLastPara="1" wrap="square" lIns="77200" tIns="38600" rIns="77200" bIns="38600" anchor="ctr" anchorCtr="0">
            <a:noAutofit/>
          </a:bodyPr>
          <a:lstStyle/>
          <a:p>
            <a:pPr marL="0" marR="0" lvl="0" indent="0" algn="r" rtl="0">
              <a:spcBef>
                <a:spcPts val="0"/>
              </a:spcBef>
              <a:spcAft>
                <a:spcPts val="0"/>
              </a:spcAft>
              <a:buNone/>
            </a:pPr>
            <a:fld id="{00000000-1234-1234-1234-123412341234}" type="slidenum">
              <a:rPr lang="en-US" sz="1000" b="1">
                <a:solidFill>
                  <a:srgbClr val="313231"/>
                </a:solidFill>
                <a:latin typeface="Arial"/>
                <a:ea typeface="Arial"/>
                <a:cs typeface="Arial"/>
                <a:sym typeface="Arial"/>
              </a:rPr>
              <a:t>30</a:t>
            </a:fld>
            <a:endParaRPr sz="1000" b="1">
              <a:solidFill>
                <a:srgbClr val="313231"/>
              </a:solidFill>
              <a:latin typeface="Arial"/>
              <a:ea typeface="Arial"/>
              <a:cs typeface="Arial"/>
              <a:sym typeface="Arial"/>
            </a:endParaRPr>
          </a:p>
        </p:txBody>
      </p:sp>
      <p:sp>
        <p:nvSpPr>
          <p:cNvPr id="8" name="TextBox 7"/>
          <p:cNvSpPr txBox="1"/>
          <p:nvPr/>
        </p:nvSpPr>
        <p:spPr>
          <a:xfrm>
            <a:off x="99733" y="961791"/>
            <a:ext cx="4186989" cy="646331"/>
          </a:xfrm>
          <a:prstGeom prst="rect">
            <a:avLst/>
          </a:prstGeom>
          <a:noFill/>
        </p:spPr>
        <p:txBody>
          <a:bodyPr wrap="square" rtlCol="0">
            <a:spAutoFit/>
          </a:bodyPr>
          <a:lstStyle/>
          <a:p>
            <a:pPr lvl="0">
              <a:buClrTx/>
              <a:defRPr/>
            </a:pPr>
            <a:r>
              <a:rPr lang="en-US" b="1" kern="1200">
                <a:solidFill>
                  <a:schemeClr val="accent3">
                    <a:lumMod val="75000"/>
                  </a:schemeClr>
                </a:solidFill>
                <a:latin typeface="+mj-lt"/>
              </a:rPr>
              <a:t>Grantee: </a:t>
            </a:r>
            <a:r>
              <a:rPr lang="en-US" kern="1200" err="1">
                <a:solidFill>
                  <a:schemeClr val="tx1">
                    <a:lumMod val="50000"/>
                    <a:lumOff val="50000"/>
                  </a:schemeClr>
                </a:solidFill>
                <a:latin typeface="+mj-lt"/>
              </a:rPr>
              <a:t>Westmass</a:t>
            </a:r>
            <a:r>
              <a:rPr lang="en-US" kern="1200">
                <a:solidFill>
                  <a:schemeClr val="tx1">
                    <a:lumMod val="50000"/>
                    <a:lumOff val="50000"/>
                  </a:schemeClr>
                </a:solidFill>
                <a:latin typeface="+mj-lt"/>
              </a:rPr>
              <a:t> Area Development </a:t>
            </a:r>
            <a:r>
              <a:rPr lang="en-US">
                <a:solidFill>
                  <a:schemeClr val="tx1">
                    <a:lumMod val="50000"/>
                    <a:lumOff val="50000"/>
                  </a:schemeClr>
                </a:solidFill>
                <a:latin typeface="+mj-lt"/>
              </a:rPr>
              <a:t>C</a:t>
            </a:r>
            <a:r>
              <a:rPr lang="en-US" kern="1200">
                <a:solidFill>
                  <a:schemeClr val="tx1">
                    <a:lumMod val="50000"/>
                    <a:lumOff val="50000"/>
                  </a:schemeClr>
                </a:solidFill>
                <a:latin typeface="+mj-lt"/>
              </a:rPr>
              <a:t>orporation</a:t>
            </a:r>
          </a:p>
        </p:txBody>
      </p:sp>
      <p:sp>
        <p:nvSpPr>
          <p:cNvPr id="9" name="Title 1"/>
          <p:cNvSpPr txBox="1">
            <a:spLocks/>
          </p:cNvSpPr>
          <p:nvPr/>
        </p:nvSpPr>
        <p:spPr>
          <a:xfrm>
            <a:off x="99733" y="244616"/>
            <a:ext cx="4678455" cy="669784"/>
          </a:xfrm>
          <a:prstGeom prst="rect">
            <a:avLst/>
          </a:prstGeom>
          <a:solidFill>
            <a:schemeClr val="accent1"/>
          </a:solidFill>
        </p:spPr>
        <p:txBody>
          <a:bodyPr>
            <a:no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en-US" sz="2000">
                <a:solidFill>
                  <a:schemeClr val="bg1"/>
                </a:solidFill>
                <a:ea typeface="Calibri"/>
                <a:cs typeface="Calibri"/>
                <a:sym typeface="Calibri"/>
              </a:rPr>
              <a:t>Site Readiness Program</a:t>
            </a:r>
          </a:p>
          <a:p>
            <a:r>
              <a:rPr lang="en-US" sz="1600">
                <a:solidFill>
                  <a:schemeClr val="bg1"/>
                </a:solidFill>
                <a:cs typeface="Calibri"/>
                <a:sym typeface="Calibri"/>
              </a:rPr>
              <a:t>Market Analysis and Build-Out Concepts</a:t>
            </a:r>
            <a:endParaRPr lang="en-US" sz="160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48327" y="1655513"/>
            <a:ext cx="4089801" cy="4524315"/>
          </a:xfrm>
          <a:prstGeom prst="rect">
            <a:avLst/>
          </a:prstGeom>
          <a:solidFill>
            <a:schemeClr val="tx2"/>
          </a:solidFill>
        </p:spPr>
        <p:txBody>
          <a:bodyPr wrap="square" rtlCol="0">
            <a:spAutoFit/>
          </a:bodyPr>
          <a:lstStyle/>
          <a:p>
            <a:r>
              <a:rPr lang="en-US" b="1">
                <a:solidFill>
                  <a:schemeClr val="bg1">
                    <a:lumMod val="95000"/>
                  </a:schemeClr>
                </a:solidFill>
              </a:rPr>
              <a:t>Scope of Work</a:t>
            </a:r>
          </a:p>
          <a:p>
            <a:endParaRPr lang="en-US" b="1">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Market Analysis Study</a:t>
            </a:r>
          </a:p>
          <a:p>
            <a:pPr marL="742950" lvl="1" indent="-285750">
              <a:buFont typeface="Arial" panose="020B0604020202020204" pitchFamily="34" charset="0"/>
              <a:buChar char="•"/>
            </a:pPr>
            <a:r>
              <a:rPr lang="en-US">
                <a:solidFill>
                  <a:schemeClr val="bg1">
                    <a:lumMod val="95000"/>
                  </a:schemeClr>
                </a:solidFill>
              </a:rPr>
              <a:t>Analyze Real Estate and Brokerage Data</a:t>
            </a:r>
          </a:p>
          <a:p>
            <a:pPr marL="742950" lvl="1" indent="-285750">
              <a:buFont typeface="Arial" panose="020B0604020202020204" pitchFamily="34" charset="0"/>
              <a:buChar char="•"/>
            </a:pPr>
            <a:r>
              <a:rPr lang="en-US">
                <a:solidFill>
                  <a:schemeClr val="bg1">
                    <a:lumMod val="95000"/>
                  </a:schemeClr>
                </a:solidFill>
              </a:rPr>
              <a:t>Expert Interviews</a:t>
            </a:r>
          </a:p>
          <a:p>
            <a:pPr marL="742950" lvl="1" indent="-285750">
              <a:buFont typeface="Arial" panose="020B0604020202020204" pitchFamily="34" charset="0"/>
              <a:buChar char="•"/>
            </a:pPr>
            <a:r>
              <a:rPr lang="en-US">
                <a:solidFill>
                  <a:schemeClr val="bg1">
                    <a:lumMod val="95000"/>
                  </a:schemeClr>
                </a:solidFill>
              </a:rPr>
              <a:t>Site Selection and Industry Trend Research</a:t>
            </a:r>
          </a:p>
          <a:p>
            <a:pPr marL="285750" indent="-285750">
              <a:buFont typeface="Arial" panose="020B0604020202020204" pitchFamily="34" charset="0"/>
              <a:buChar char="•"/>
            </a:pPr>
            <a:r>
              <a:rPr lang="en-US">
                <a:solidFill>
                  <a:schemeClr val="bg1">
                    <a:lumMod val="95000"/>
                  </a:schemeClr>
                </a:solidFill>
              </a:rPr>
              <a:t>Land-Use Planning and Building Out Scenarios</a:t>
            </a:r>
          </a:p>
          <a:p>
            <a:pPr marL="742950" lvl="1" indent="-285750">
              <a:buFont typeface="Arial" panose="020B0604020202020204" pitchFamily="34" charset="0"/>
              <a:buChar char="•"/>
            </a:pPr>
            <a:r>
              <a:rPr lang="en-US">
                <a:solidFill>
                  <a:schemeClr val="bg1">
                    <a:lumMod val="95000"/>
                  </a:schemeClr>
                </a:solidFill>
              </a:rPr>
              <a:t>Land Use Feasibility Assessment</a:t>
            </a:r>
          </a:p>
          <a:p>
            <a:pPr marL="742950" lvl="1" indent="-285750">
              <a:buFont typeface="Arial" panose="020B0604020202020204" pitchFamily="34" charset="0"/>
              <a:buChar char="•"/>
            </a:pPr>
            <a:r>
              <a:rPr lang="en-US">
                <a:solidFill>
                  <a:schemeClr val="bg1">
                    <a:lumMod val="95000"/>
                  </a:schemeClr>
                </a:solidFill>
              </a:rPr>
              <a:t>Zoning Review</a:t>
            </a:r>
          </a:p>
          <a:p>
            <a:pPr marL="742950" lvl="1" indent="-285750">
              <a:buFont typeface="Arial" panose="020B0604020202020204" pitchFamily="34" charset="0"/>
              <a:buChar char="•"/>
            </a:pPr>
            <a:r>
              <a:rPr lang="en-US">
                <a:solidFill>
                  <a:schemeClr val="bg1">
                    <a:lumMod val="95000"/>
                  </a:schemeClr>
                </a:solidFill>
              </a:rPr>
              <a:t>Build Out Scenarios</a:t>
            </a:r>
          </a:p>
          <a:p>
            <a:pPr lvl="1"/>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Marketing Materials and Visuals</a:t>
            </a:r>
          </a:p>
        </p:txBody>
      </p:sp>
      <p:pic>
        <p:nvPicPr>
          <p:cNvPr id="3" name="Picture 2"/>
          <p:cNvPicPr>
            <a:picLocks noChangeAspect="1"/>
          </p:cNvPicPr>
          <p:nvPr/>
        </p:nvPicPr>
        <p:blipFill>
          <a:blip r:embed="rId4"/>
          <a:stretch>
            <a:fillRect/>
          </a:stretch>
        </p:blipFill>
        <p:spPr>
          <a:xfrm>
            <a:off x="4333918" y="835669"/>
            <a:ext cx="2405740" cy="2878053"/>
          </a:xfrm>
          <a:prstGeom prst="rect">
            <a:avLst/>
          </a:prstGeom>
          <a:ln>
            <a:solidFill>
              <a:schemeClr val="tx1"/>
            </a:solidFill>
          </a:ln>
        </p:spPr>
      </p:pic>
      <p:pic>
        <p:nvPicPr>
          <p:cNvPr id="2" name="Picture 1"/>
          <p:cNvPicPr>
            <a:picLocks noChangeAspect="1"/>
          </p:cNvPicPr>
          <p:nvPr/>
        </p:nvPicPr>
        <p:blipFill>
          <a:blip r:embed="rId5"/>
          <a:stretch>
            <a:fillRect/>
          </a:stretch>
        </p:blipFill>
        <p:spPr>
          <a:xfrm>
            <a:off x="4238128" y="3634990"/>
            <a:ext cx="4905872" cy="3005698"/>
          </a:xfrm>
          <a:prstGeom prst="rect">
            <a:avLst/>
          </a:prstGeom>
          <a:ln>
            <a:solidFill>
              <a:schemeClr val="tx1"/>
            </a:solidFill>
          </a:ln>
        </p:spPr>
      </p:pic>
    </p:spTree>
    <p:extLst>
      <p:ext uri="{BB962C8B-B14F-4D97-AF65-F5344CB8AC3E}">
        <p14:creationId xmlns:p14="http://schemas.microsoft.com/office/powerpoint/2010/main" val="2271287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a:spLocks noGrp="1"/>
          </p:cNvSpPr>
          <p:nvPr>
            <p:ph type="sldNum" idx="12"/>
          </p:nvPr>
        </p:nvSpPr>
        <p:spPr>
          <a:xfrm>
            <a:off x="8235950" y="6281602"/>
            <a:ext cx="450900" cy="365100"/>
          </a:xfrm>
          <a:prstGeom prst="rect">
            <a:avLst/>
          </a:prstGeom>
          <a:noFill/>
          <a:ln>
            <a:noFill/>
          </a:ln>
        </p:spPr>
        <p:txBody>
          <a:bodyPr spcFirstLastPara="1" wrap="square" lIns="77200" tIns="38600" rIns="77200" bIns="38600" anchor="ctr" anchorCtr="0">
            <a:noAutofit/>
          </a:bodyPr>
          <a:lstStyle/>
          <a:p>
            <a:pPr marL="0" marR="0" lvl="0" indent="0" algn="r" rtl="0">
              <a:spcBef>
                <a:spcPts val="0"/>
              </a:spcBef>
              <a:spcAft>
                <a:spcPts val="0"/>
              </a:spcAft>
              <a:buNone/>
            </a:pPr>
            <a:fld id="{00000000-1234-1234-1234-123412341234}" type="slidenum">
              <a:rPr lang="en-US" sz="1000" b="1">
                <a:solidFill>
                  <a:srgbClr val="313231"/>
                </a:solidFill>
                <a:latin typeface="Arial"/>
                <a:ea typeface="Arial"/>
                <a:cs typeface="Arial"/>
                <a:sym typeface="Arial"/>
              </a:rPr>
              <a:t>31</a:t>
            </a:fld>
            <a:endParaRPr sz="1000" b="1">
              <a:solidFill>
                <a:srgbClr val="313231"/>
              </a:solidFill>
              <a:latin typeface="Arial"/>
              <a:ea typeface="Arial"/>
              <a:cs typeface="Arial"/>
              <a:sym typeface="Arial"/>
            </a:endParaRPr>
          </a:p>
        </p:txBody>
      </p:sp>
      <p:sp>
        <p:nvSpPr>
          <p:cNvPr id="512" name="Shape 512"/>
          <p:cNvSpPr txBox="1"/>
          <p:nvPr/>
        </p:nvSpPr>
        <p:spPr>
          <a:xfrm>
            <a:off x="8235950" y="6281602"/>
            <a:ext cx="450900" cy="365100"/>
          </a:xfrm>
          <a:prstGeom prst="rect">
            <a:avLst/>
          </a:prstGeom>
          <a:noFill/>
          <a:ln>
            <a:noFill/>
          </a:ln>
        </p:spPr>
        <p:txBody>
          <a:bodyPr spcFirstLastPara="1" wrap="square" lIns="77200" tIns="38600" rIns="77200" bIns="38600" anchor="ctr" anchorCtr="0">
            <a:noAutofit/>
          </a:bodyPr>
          <a:lstStyle/>
          <a:p>
            <a:pPr marL="0" marR="0" lvl="0" indent="0" algn="r" rtl="0">
              <a:spcBef>
                <a:spcPts val="0"/>
              </a:spcBef>
              <a:spcAft>
                <a:spcPts val="0"/>
              </a:spcAft>
              <a:buNone/>
            </a:pPr>
            <a:fld id="{00000000-1234-1234-1234-123412341234}" type="slidenum">
              <a:rPr lang="en-US" sz="1000" b="1">
                <a:solidFill>
                  <a:srgbClr val="313231"/>
                </a:solidFill>
                <a:latin typeface="Arial"/>
                <a:ea typeface="Arial"/>
                <a:cs typeface="Arial"/>
                <a:sym typeface="Arial"/>
              </a:rPr>
              <a:t>31</a:t>
            </a:fld>
            <a:endParaRPr sz="1000" b="1">
              <a:solidFill>
                <a:srgbClr val="313231"/>
              </a:solidFill>
              <a:latin typeface="Arial"/>
              <a:ea typeface="Arial"/>
              <a:cs typeface="Arial"/>
              <a:sym typeface="Arial"/>
            </a:endParaRPr>
          </a:p>
        </p:txBody>
      </p:sp>
      <p:sp>
        <p:nvSpPr>
          <p:cNvPr id="8" name="TextBox 7"/>
          <p:cNvSpPr txBox="1"/>
          <p:nvPr/>
        </p:nvSpPr>
        <p:spPr>
          <a:xfrm>
            <a:off x="99733" y="961791"/>
            <a:ext cx="4186989" cy="369332"/>
          </a:xfrm>
          <a:prstGeom prst="rect">
            <a:avLst/>
          </a:prstGeom>
          <a:noFill/>
        </p:spPr>
        <p:txBody>
          <a:bodyPr wrap="square" rtlCol="0">
            <a:spAutoFit/>
          </a:bodyPr>
          <a:lstStyle/>
          <a:p>
            <a:pPr lvl="0">
              <a:buClrTx/>
              <a:defRPr/>
            </a:pPr>
            <a:r>
              <a:rPr lang="en-US" b="1" kern="1200">
                <a:solidFill>
                  <a:schemeClr val="accent3">
                    <a:lumMod val="75000"/>
                  </a:schemeClr>
                </a:solidFill>
                <a:latin typeface="+mj-lt"/>
              </a:rPr>
              <a:t>Grantee: </a:t>
            </a:r>
            <a:r>
              <a:rPr lang="en-US" kern="1200">
                <a:solidFill>
                  <a:schemeClr val="tx1">
                    <a:lumMod val="65000"/>
                    <a:lumOff val="35000"/>
                  </a:schemeClr>
                </a:solidFill>
                <a:latin typeface="+mj-lt"/>
              </a:rPr>
              <a:t>Town of </a:t>
            </a:r>
            <a:r>
              <a:rPr lang="en-US">
                <a:solidFill>
                  <a:schemeClr val="tx1">
                    <a:lumMod val="65000"/>
                    <a:lumOff val="35000"/>
                  </a:schemeClr>
                </a:solidFill>
                <a:latin typeface="+mj-lt"/>
              </a:rPr>
              <a:t>Shrewsbury</a:t>
            </a:r>
            <a:endParaRPr lang="en-US" kern="1200">
              <a:solidFill>
                <a:schemeClr val="tx1">
                  <a:lumMod val="65000"/>
                  <a:lumOff val="35000"/>
                </a:schemeClr>
              </a:solidFill>
              <a:latin typeface="+mj-lt"/>
            </a:endParaRPr>
          </a:p>
        </p:txBody>
      </p:sp>
      <p:sp>
        <p:nvSpPr>
          <p:cNvPr id="9" name="Title 1"/>
          <p:cNvSpPr txBox="1">
            <a:spLocks/>
          </p:cNvSpPr>
          <p:nvPr/>
        </p:nvSpPr>
        <p:spPr>
          <a:xfrm>
            <a:off x="99733" y="244616"/>
            <a:ext cx="4678455" cy="669784"/>
          </a:xfrm>
          <a:prstGeom prst="rect">
            <a:avLst/>
          </a:prstGeom>
          <a:solidFill>
            <a:schemeClr val="accent1"/>
          </a:solidFill>
        </p:spPr>
        <p:txBody>
          <a:bodyPr>
            <a:no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en-US" sz="2000">
                <a:solidFill>
                  <a:schemeClr val="bg1"/>
                </a:solidFill>
                <a:ea typeface="Calibri"/>
                <a:cs typeface="Calibri"/>
                <a:sym typeface="Calibri"/>
              </a:rPr>
              <a:t>Real Estate Planning</a:t>
            </a:r>
          </a:p>
          <a:p>
            <a:r>
              <a:rPr lang="en-US" sz="1600">
                <a:solidFill>
                  <a:schemeClr val="bg1"/>
                </a:solidFill>
                <a:cs typeface="Calibri"/>
                <a:sym typeface="Calibri"/>
              </a:rPr>
              <a:t>District master plan and school reuse</a:t>
            </a:r>
            <a:endParaRPr lang="en-US" sz="160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48326" y="1331123"/>
            <a:ext cx="4089801" cy="4524315"/>
          </a:xfrm>
          <a:prstGeom prst="rect">
            <a:avLst/>
          </a:prstGeom>
          <a:solidFill>
            <a:schemeClr val="tx2"/>
          </a:solidFill>
        </p:spPr>
        <p:txBody>
          <a:bodyPr wrap="square" rtlCol="0">
            <a:spAutoFit/>
          </a:bodyPr>
          <a:lstStyle/>
          <a:p>
            <a:r>
              <a:rPr lang="en-US" b="1">
                <a:solidFill>
                  <a:schemeClr val="bg1">
                    <a:lumMod val="95000"/>
                  </a:schemeClr>
                </a:solidFill>
              </a:rPr>
              <a:t>Scope of Work</a:t>
            </a:r>
          </a:p>
          <a:p>
            <a:pPr marL="285750" indent="-285750">
              <a:buFont typeface="Arial" panose="020B0604020202020204" pitchFamily="34" charset="0"/>
              <a:buChar char="•"/>
            </a:pPr>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Existing Conditions Analysis</a:t>
            </a:r>
          </a:p>
          <a:p>
            <a:pPr marL="285750" indent="-285750">
              <a:buFont typeface="Arial" panose="020B0604020202020204" pitchFamily="34" charset="0"/>
              <a:buChar char="•"/>
            </a:pPr>
            <a:r>
              <a:rPr lang="en-US">
                <a:solidFill>
                  <a:schemeClr val="bg1">
                    <a:lumMod val="95000"/>
                  </a:schemeClr>
                </a:solidFill>
              </a:rPr>
              <a:t>Market Data Analysis</a:t>
            </a:r>
          </a:p>
          <a:p>
            <a:pPr marL="285750" indent="-285750">
              <a:buFont typeface="Arial" panose="020B0604020202020204" pitchFamily="34" charset="0"/>
              <a:buChar char="•"/>
            </a:pPr>
            <a:r>
              <a:rPr lang="en-US">
                <a:solidFill>
                  <a:schemeClr val="bg1">
                    <a:lumMod val="95000"/>
                  </a:schemeClr>
                </a:solidFill>
              </a:rPr>
              <a:t>Surveys and Community Engagement</a:t>
            </a:r>
          </a:p>
          <a:p>
            <a:pPr marL="285750" indent="-285750">
              <a:buFont typeface="Arial" panose="020B0604020202020204" pitchFamily="34" charset="0"/>
              <a:buChar char="•"/>
            </a:pPr>
            <a:r>
              <a:rPr lang="en-US">
                <a:solidFill>
                  <a:schemeClr val="bg1">
                    <a:lumMod val="95000"/>
                  </a:schemeClr>
                </a:solidFill>
              </a:rPr>
              <a:t>Concept Planning for School Property</a:t>
            </a:r>
          </a:p>
          <a:p>
            <a:pPr marL="285750" indent="-285750">
              <a:buFont typeface="Arial" panose="020B0604020202020204" pitchFamily="34" charset="0"/>
              <a:buChar char="•"/>
            </a:pPr>
            <a:r>
              <a:rPr lang="en-US">
                <a:solidFill>
                  <a:schemeClr val="bg1">
                    <a:lumMod val="95000"/>
                  </a:schemeClr>
                </a:solidFill>
              </a:rPr>
              <a:t>Town Center Master Plan with Zoning Recommendations</a:t>
            </a:r>
          </a:p>
          <a:p>
            <a:pPr marL="285750" indent="-285750">
              <a:buFont typeface="Arial" panose="020B0604020202020204" pitchFamily="34" charset="0"/>
              <a:buChar char="•"/>
            </a:pPr>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Followed by</a:t>
            </a:r>
          </a:p>
          <a:p>
            <a:pPr marL="285750" indent="-285750">
              <a:buFont typeface="Arial" panose="020B0604020202020204" pitchFamily="34" charset="0"/>
              <a:buChar char="•"/>
            </a:pPr>
            <a:r>
              <a:rPr lang="en-US">
                <a:solidFill>
                  <a:schemeClr val="bg1">
                    <a:lumMod val="95000"/>
                  </a:schemeClr>
                </a:solidFill>
              </a:rPr>
              <a:t>Request for Proposals</a:t>
            </a:r>
          </a:p>
          <a:p>
            <a:pPr marL="285750" indent="-285750">
              <a:buFont typeface="Arial" panose="020B0604020202020204" pitchFamily="34" charset="0"/>
              <a:buChar char="•"/>
            </a:pPr>
            <a:r>
              <a:rPr lang="en-US">
                <a:solidFill>
                  <a:schemeClr val="bg1">
                    <a:lumMod val="95000"/>
                  </a:schemeClr>
                </a:solidFill>
              </a:rPr>
              <a:t>Analysis of Proposal</a:t>
            </a:r>
          </a:p>
          <a:p>
            <a:pPr marL="285750" indent="-285750">
              <a:buFont typeface="Arial" panose="020B0604020202020204" pitchFamily="34" charset="0"/>
              <a:buChar char="•"/>
            </a:pPr>
            <a:endParaRPr lang="en-US">
              <a:solidFill>
                <a:schemeClr val="bg1">
                  <a:lumMod val="95000"/>
                </a:schemeClr>
              </a:solidFill>
            </a:endParaRPr>
          </a:p>
          <a:p>
            <a:pPr marL="285750" indent="-285750">
              <a:buFont typeface="Arial" panose="020B0604020202020204" pitchFamily="34" charset="0"/>
              <a:buChar char="•"/>
            </a:pPr>
            <a:endParaRPr lang="en-US">
              <a:solidFill>
                <a:schemeClr val="bg1">
                  <a:lumMod val="95000"/>
                </a:schemeClr>
              </a:solidFill>
            </a:endParaRPr>
          </a:p>
        </p:txBody>
      </p:sp>
      <p:pic>
        <p:nvPicPr>
          <p:cNvPr id="2" name="Picture 1"/>
          <p:cNvPicPr>
            <a:picLocks noChangeAspect="1"/>
          </p:cNvPicPr>
          <p:nvPr/>
        </p:nvPicPr>
        <p:blipFill>
          <a:blip r:embed="rId3"/>
          <a:stretch>
            <a:fillRect/>
          </a:stretch>
        </p:blipFill>
        <p:spPr>
          <a:xfrm>
            <a:off x="5076825" y="205049"/>
            <a:ext cx="3855565" cy="3071600"/>
          </a:xfrm>
          <a:prstGeom prst="rect">
            <a:avLst/>
          </a:prstGeom>
        </p:spPr>
      </p:pic>
      <p:pic>
        <p:nvPicPr>
          <p:cNvPr id="3" name="Picture 2"/>
          <p:cNvPicPr>
            <a:picLocks noChangeAspect="1"/>
          </p:cNvPicPr>
          <p:nvPr/>
        </p:nvPicPr>
        <p:blipFill>
          <a:blip r:embed="rId4"/>
          <a:stretch>
            <a:fillRect/>
          </a:stretch>
        </p:blipFill>
        <p:spPr>
          <a:xfrm>
            <a:off x="3817465" y="3276649"/>
            <a:ext cx="5114925" cy="3276600"/>
          </a:xfrm>
          <a:prstGeom prst="rect">
            <a:avLst/>
          </a:prstGeom>
        </p:spPr>
      </p:pic>
    </p:spTree>
    <p:extLst>
      <p:ext uri="{BB962C8B-B14F-4D97-AF65-F5344CB8AC3E}">
        <p14:creationId xmlns:p14="http://schemas.microsoft.com/office/powerpoint/2010/main" val="356825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9841" y="66503"/>
            <a:ext cx="7886700" cy="587432"/>
          </a:xfrm>
        </p:spPr>
        <p:txBody>
          <a:bodyPr>
            <a:normAutofit/>
          </a:bodyPr>
          <a:lstStyle/>
          <a:p>
            <a:r>
              <a:rPr lang="en-US" dirty="0">
                <a:solidFill>
                  <a:srgbClr val="92D050"/>
                </a:solidFill>
              </a:rPr>
              <a:t>                </a:t>
            </a:r>
            <a:r>
              <a:rPr lang="en-US" sz="2700" dirty="0">
                <a:solidFill>
                  <a:srgbClr val="92D050"/>
                </a:solidFill>
              </a:rPr>
              <a:t>Contact Information</a:t>
            </a:r>
          </a:p>
        </p:txBody>
      </p:sp>
      <p:sp>
        <p:nvSpPr>
          <p:cNvPr id="5" name="Text Placeholder 4"/>
          <p:cNvSpPr>
            <a:spLocks noGrp="1"/>
          </p:cNvSpPr>
          <p:nvPr>
            <p:ph type="body" idx="1"/>
          </p:nvPr>
        </p:nvSpPr>
        <p:spPr>
          <a:xfrm flipH="1">
            <a:off x="584123" y="1651777"/>
            <a:ext cx="45719" cy="45719"/>
          </a:xfrm>
        </p:spPr>
        <p:txBody>
          <a:bodyPr>
            <a:normAutofit fontScale="25000" lnSpcReduction="20000"/>
          </a:bodyPr>
          <a:lstStyle/>
          <a:p>
            <a:pPr lvl="0" eaLnBrk="0" fontAlgn="base" hangingPunct="0">
              <a:spcAft>
                <a:spcPct val="0"/>
              </a:spcAft>
              <a:buClrTx/>
            </a:pPr>
            <a:r>
              <a:rPr lang="en-US" dirty="0">
                <a:solidFill>
                  <a:srgbClr val="000000"/>
                </a:solidFill>
                <a:latin typeface="Arial" pitchFamily="34" charset="0"/>
                <a:ea typeface="ＭＳ Ｐゴシック" pitchFamily="34" charset="-128"/>
              </a:rPr>
              <a:t> </a:t>
            </a:r>
            <a:endParaRPr lang="en-US" u="sng" dirty="0">
              <a:solidFill>
                <a:srgbClr val="D58E59"/>
              </a:solidFill>
              <a:latin typeface="Arial" pitchFamily="34" charset="0"/>
              <a:ea typeface="ＭＳ Ｐゴシック" pitchFamily="34" charset="-128"/>
            </a:endParaRPr>
          </a:p>
          <a:p>
            <a:endParaRPr lang="en-US" dirty="0"/>
          </a:p>
        </p:txBody>
      </p:sp>
      <p:sp>
        <p:nvSpPr>
          <p:cNvPr id="14" name="Content Placeholder 3">
            <a:extLst>
              <a:ext uri="{FF2B5EF4-FFF2-40B4-BE49-F238E27FC236}">
                <a16:creationId xmlns:a16="http://schemas.microsoft.com/office/drawing/2014/main" id="{C6F0792A-E451-6443-96EA-0BF87FB5F52B}"/>
              </a:ext>
            </a:extLst>
          </p:cNvPr>
          <p:cNvSpPr>
            <a:spLocks noGrp="1"/>
          </p:cNvSpPr>
          <p:nvPr>
            <p:ph sz="half" idx="2"/>
          </p:nvPr>
        </p:nvSpPr>
        <p:spPr>
          <a:xfrm>
            <a:off x="703810" y="653935"/>
            <a:ext cx="7952509" cy="5802524"/>
          </a:xfrm>
        </p:spPr>
        <p:txBody>
          <a:bodyPr>
            <a:noAutofit/>
          </a:bodyPr>
          <a:lstStyle/>
          <a:p>
            <a:pPr marL="0" lvl="0" indent="0" fontAlgn="base">
              <a:lnSpc>
                <a:spcPct val="100000"/>
              </a:lnSpc>
              <a:spcAft>
                <a:spcPct val="0"/>
              </a:spcAft>
              <a:buClr>
                <a:srgbClr val="009999"/>
              </a:buClr>
              <a:buNone/>
            </a:pPr>
            <a:endParaRPr lang="en-US" sz="1100" b="1" dirty="0">
              <a:solidFill>
                <a:srgbClr val="000000"/>
              </a:solidFill>
              <a:latin typeface="Arial" pitchFamily="34" charset="0"/>
              <a:ea typeface="ＭＳ Ｐゴシック" pitchFamily="34" charset="-128"/>
            </a:endParaRPr>
          </a:p>
          <a:p>
            <a:pPr marL="0" lvl="0" indent="0" fontAlgn="base">
              <a:lnSpc>
                <a:spcPct val="100000"/>
              </a:lnSpc>
              <a:spcAft>
                <a:spcPct val="0"/>
              </a:spcAft>
              <a:buClr>
                <a:srgbClr val="009999"/>
              </a:buClr>
              <a:buNone/>
            </a:pPr>
            <a:r>
              <a:rPr lang="en-US" sz="1600" b="1" dirty="0">
                <a:solidFill>
                  <a:srgbClr val="000000"/>
                </a:solidFill>
                <a:latin typeface="Arial" pitchFamily="34" charset="0"/>
                <a:ea typeface="ＭＳ Ｐゴシック" pitchFamily="34" charset="-128"/>
              </a:rPr>
              <a:t>MassDevelopment-North Region office:  370 Essex Street Lawrence, MA 01840</a:t>
            </a:r>
          </a:p>
          <a:p>
            <a:pPr marL="457200" lvl="1" indent="0" fontAlgn="base">
              <a:lnSpc>
                <a:spcPct val="100000"/>
              </a:lnSpc>
              <a:spcAft>
                <a:spcPct val="0"/>
              </a:spcAft>
              <a:buClr>
                <a:srgbClr val="009999"/>
              </a:buClr>
              <a:buNone/>
            </a:pPr>
            <a:endParaRPr lang="en-US" sz="1200" b="1" dirty="0">
              <a:solidFill>
                <a:srgbClr val="000000"/>
              </a:solidFill>
              <a:latin typeface="Arial" pitchFamily="34" charset="0"/>
              <a:ea typeface="ＭＳ Ｐゴシック" pitchFamily="34" charset="-128"/>
            </a:endParaRPr>
          </a:p>
          <a:p>
            <a:pPr marL="457200" lvl="1" indent="0" fontAlgn="base">
              <a:lnSpc>
                <a:spcPct val="100000"/>
              </a:lnSpc>
              <a:spcAft>
                <a:spcPct val="0"/>
              </a:spcAft>
              <a:buClr>
                <a:srgbClr val="009999"/>
              </a:buClr>
              <a:buNone/>
            </a:pPr>
            <a:r>
              <a:rPr lang="en-US" sz="1200" b="1" dirty="0">
                <a:solidFill>
                  <a:srgbClr val="000000"/>
                </a:solidFill>
                <a:latin typeface="Arial" pitchFamily="34" charset="0"/>
                <a:ea typeface="ＭＳ Ｐゴシック" pitchFamily="34" charset="-128"/>
              </a:rPr>
              <a:t>David Bancroft, Senior Vice President, Community Investment	</a:t>
            </a:r>
          </a:p>
          <a:p>
            <a:pPr marL="457200" lvl="1" indent="0" fontAlgn="base">
              <a:lnSpc>
                <a:spcPct val="100000"/>
              </a:lnSpc>
              <a:spcAft>
                <a:spcPct val="0"/>
              </a:spcAft>
              <a:buClr>
                <a:srgbClr val="009999"/>
              </a:buClr>
              <a:buNone/>
            </a:pPr>
            <a:r>
              <a:rPr lang="en-US" sz="1200" b="1" dirty="0">
                <a:solidFill>
                  <a:srgbClr val="000000"/>
                </a:solidFill>
                <a:latin typeface="Arial" pitchFamily="34" charset="0"/>
                <a:ea typeface="ＭＳ Ｐゴシック" pitchFamily="34" charset="-128"/>
              </a:rPr>
              <a:t>(978) 459-6100  x1401   </a:t>
            </a:r>
            <a:r>
              <a:rPr lang="en-US" sz="1200" b="1" u="sng" dirty="0">
                <a:solidFill>
                  <a:schemeClr val="tx2">
                    <a:lumMod val="50000"/>
                    <a:lumOff val="50000"/>
                  </a:schemeClr>
                </a:solidFill>
                <a:latin typeface="Arial" pitchFamily="34" charset="0"/>
                <a:ea typeface="ＭＳ Ｐゴシック" pitchFamily="34" charset="-128"/>
              </a:rPr>
              <a:t>dbancroft@massdevelopment.com</a:t>
            </a:r>
          </a:p>
          <a:p>
            <a:pPr marL="457200" lvl="1" indent="0" fontAlgn="base">
              <a:lnSpc>
                <a:spcPct val="100000"/>
              </a:lnSpc>
              <a:spcAft>
                <a:spcPct val="0"/>
              </a:spcAft>
              <a:buClr>
                <a:srgbClr val="009999"/>
              </a:buClr>
              <a:buNone/>
            </a:pPr>
            <a:endParaRPr lang="en-US" sz="1200" b="1" dirty="0">
              <a:solidFill>
                <a:srgbClr val="000000"/>
              </a:solidFill>
              <a:latin typeface="Arial" pitchFamily="34" charset="0"/>
              <a:ea typeface="ＭＳ Ｐゴシック" pitchFamily="34" charset="-128"/>
            </a:endParaRPr>
          </a:p>
          <a:p>
            <a:pPr marL="457200" lvl="1" indent="0" fontAlgn="base">
              <a:lnSpc>
                <a:spcPct val="100000"/>
              </a:lnSpc>
              <a:spcAft>
                <a:spcPct val="0"/>
              </a:spcAft>
              <a:buClr>
                <a:srgbClr val="009999"/>
              </a:buClr>
              <a:buNone/>
            </a:pPr>
            <a:r>
              <a:rPr lang="en-US" sz="1200" b="1" dirty="0">
                <a:solidFill>
                  <a:srgbClr val="000000"/>
                </a:solidFill>
                <a:latin typeface="Arial" pitchFamily="34" charset="0"/>
                <a:ea typeface="ＭＳ Ｐゴシック" pitchFamily="34" charset="-128"/>
              </a:rPr>
              <a:t>Taiwo Bello, Investment Bank Associate</a:t>
            </a:r>
            <a:endParaRPr lang="en-US" sz="1200" dirty="0">
              <a:effectLst/>
              <a:latin typeface="Calibri" panose="020F0502020204030204" pitchFamily="34" charset="0"/>
              <a:ea typeface="Calibri" panose="020F0502020204030204" pitchFamily="34" charset="0"/>
            </a:endParaRPr>
          </a:p>
          <a:p>
            <a:pPr marL="457200" lvl="1" indent="0" fontAlgn="base">
              <a:lnSpc>
                <a:spcPct val="100000"/>
              </a:lnSpc>
              <a:spcAft>
                <a:spcPct val="0"/>
              </a:spcAft>
              <a:buClr>
                <a:srgbClr val="009999"/>
              </a:buClr>
              <a:buNone/>
            </a:pPr>
            <a:r>
              <a:rPr lang="en-US" sz="1200" b="1" dirty="0">
                <a:solidFill>
                  <a:srgbClr val="000000"/>
                </a:solidFill>
                <a:latin typeface="Arial" pitchFamily="34" charset="0"/>
                <a:ea typeface="ＭＳ Ｐゴシック" pitchFamily="34" charset="-128"/>
              </a:rPr>
              <a:t>(617) 339-2049 </a:t>
            </a:r>
            <a:r>
              <a:rPr lang="en-US" sz="1200" b="1" u="sng" dirty="0">
                <a:solidFill>
                  <a:schemeClr val="tx2">
                    <a:lumMod val="50000"/>
                    <a:lumOff val="50000"/>
                  </a:schemeClr>
                </a:solidFill>
                <a:latin typeface="Arial" pitchFamily="34" charset="0"/>
                <a:ea typeface="ＭＳ Ｐゴシック" pitchFamily="34" charset="-128"/>
              </a:rPr>
              <a:t>tbello@massdevelopment.com</a:t>
            </a:r>
          </a:p>
          <a:p>
            <a:pPr marL="457200" lvl="1" indent="0" eaLnBrk="0" fontAlgn="base" hangingPunct="0">
              <a:lnSpc>
                <a:spcPct val="100000"/>
              </a:lnSpc>
              <a:spcAft>
                <a:spcPct val="0"/>
              </a:spcAft>
              <a:buClrTx/>
              <a:buNone/>
            </a:pPr>
            <a:endParaRPr lang="en-US" sz="1200" b="1" dirty="0">
              <a:solidFill>
                <a:srgbClr val="000000"/>
              </a:solidFill>
              <a:latin typeface="Arial" pitchFamily="34" charset="0"/>
              <a:ea typeface="ＭＳ Ｐゴシック" pitchFamily="34" charset="-128"/>
            </a:endParaRPr>
          </a:p>
          <a:p>
            <a:pPr marL="457200" lvl="1" indent="0" fontAlgn="base">
              <a:lnSpc>
                <a:spcPct val="100000"/>
              </a:lnSpc>
              <a:spcAft>
                <a:spcPct val="0"/>
              </a:spcAft>
              <a:buClr>
                <a:srgbClr val="009999"/>
              </a:buClr>
              <a:buNone/>
            </a:pPr>
            <a:r>
              <a:rPr lang="en-US" sz="1200" b="1" dirty="0">
                <a:solidFill>
                  <a:srgbClr val="000000"/>
                </a:solidFill>
                <a:latin typeface="Arial" pitchFamily="34" charset="0"/>
                <a:ea typeface="ＭＳ Ｐゴシック" pitchFamily="34" charset="-128"/>
              </a:rPr>
              <a:t>Mike Galligan, Vice President, Commercial Lending</a:t>
            </a:r>
          </a:p>
          <a:p>
            <a:pPr marL="457200" lvl="1" indent="0" fontAlgn="base">
              <a:lnSpc>
                <a:spcPct val="100000"/>
              </a:lnSpc>
              <a:spcAft>
                <a:spcPct val="0"/>
              </a:spcAft>
              <a:buClr>
                <a:srgbClr val="009999"/>
              </a:buClr>
              <a:buNone/>
            </a:pPr>
            <a:r>
              <a:rPr lang="en-US" sz="1200" b="1" dirty="0">
                <a:solidFill>
                  <a:srgbClr val="000000"/>
                </a:solidFill>
                <a:latin typeface="Arial" pitchFamily="34" charset="0"/>
                <a:ea typeface="ＭＳ Ｐゴシック" pitchFamily="34" charset="-128"/>
              </a:rPr>
              <a:t>(978) 459-6100 x1402    </a:t>
            </a:r>
            <a:r>
              <a:rPr lang="en-US" sz="1200" b="1" dirty="0">
                <a:solidFill>
                  <a:srgbClr val="000000"/>
                </a:solidFill>
                <a:latin typeface="Arial" pitchFamily="34" charset="0"/>
                <a:ea typeface="ＭＳ Ｐゴシック" pitchFamily="34" charset="-128"/>
                <a:hlinkClick r:id="rId2"/>
              </a:rPr>
              <a:t>mgalligan@massdevelopment.com</a:t>
            </a:r>
            <a:r>
              <a:rPr lang="en-US" sz="1200" b="1" dirty="0">
                <a:solidFill>
                  <a:srgbClr val="000000"/>
                </a:solidFill>
                <a:latin typeface="Arial" pitchFamily="34" charset="0"/>
                <a:ea typeface="ＭＳ Ｐゴシック" pitchFamily="34" charset="-128"/>
              </a:rPr>
              <a:t>  </a:t>
            </a:r>
          </a:p>
          <a:p>
            <a:pPr marL="457200" lvl="1" indent="0" fontAlgn="base">
              <a:lnSpc>
                <a:spcPct val="100000"/>
              </a:lnSpc>
              <a:spcAft>
                <a:spcPct val="0"/>
              </a:spcAft>
              <a:buClr>
                <a:srgbClr val="009999"/>
              </a:buClr>
              <a:buNone/>
            </a:pPr>
            <a:endParaRPr lang="en-US" sz="1200" b="1" dirty="0">
              <a:solidFill>
                <a:srgbClr val="000000"/>
              </a:solidFill>
              <a:latin typeface="Arial" pitchFamily="34" charset="0"/>
              <a:ea typeface="ＭＳ Ｐゴシック" pitchFamily="34" charset="-128"/>
            </a:endParaRPr>
          </a:p>
          <a:p>
            <a:pPr marL="457200" lvl="1" indent="0" fontAlgn="base">
              <a:lnSpc>
                <a:spcPct val="100000"/>
              </a:lnSpc>
              <a:spcAft>
                <a:spcPct val="0"/>
              </a:spcAft>
              <a:buClr>
                <a:srgbClr val="009999"/>
              </a:buClr>
              <a:buNone/>
            </a:pPr>
            <a:r>
              <a:rPr lang="en-US" sz="1200" b="1" dirty="0">
                <a:solidFill>
                  <a:srgbClr val="000000"/>
                </a:solidFill>
                <a:latin typeface="Arial" pitchFamily="34" charset="0"/>
                <a:ea typeface="ＭＳ Ｐゴシック" pitchFamily="34" charset="-128"/>
              </a:rPr>
              <a:t>Dan Morais, Vice President, Green Finance</a:t>
            </a:r>
          </a:p>
          <a:p>
            <a:pPr marL="457200" lvl="1" indent="0" fontAlgn="base">
              <a:lnSpc>
                <a:spcPct val="100000"/>
              </a:lnSpc>
              <a:spcAft>
                <a:spcPct val="0"/>
              </a:spcAft>
              <a:buClr>
                <a:srgbClr val="009999"/>
              </a:buClr>
              <a:buNone/>
            </a:pPr>
            <a:r>
              <a:rPr lang="en-US" sz="1200" b="1" dirty="0">
                <a:solidFill>
                  <a:srgbClr val="000000"/>
                </a:solidFill>
                <a:latin typeface="Arial" pitchFamily="34" charset="0"/>
                <a:ea typeface="ＭＳ Ｐゴシック" pitchFamily="34" charset="-128"/>
              </a:rPr>
              <a:t>(978) 459-6100 x1404    </a:t>
            </a:r>
            <a:r>
              <a:rPr lang="en-US" sz="1200" b="1" u="sng" dirty="0">
                <a:solidFill>
                  <a:schemeClr val="tx2">
                    <a:lumMod val="50000"/>
                    <a:lumOff val="50000"/>
                  </a:schemeClr>
                </a:solidFill>
                <a:latin typeface="Arial" pitchFamily="34" charset="0"/>
                <a:ea typeface="ＭＳ Ｐゴシック" pitchFamily="34" charset="-128"/>
              </a:rPr>
              <a:t>dmorais@massdevelopment.com</a:t>
            </a:r>
          </a:p>
          <a:p>
            <a:pPr marL="457200" lvl="1" indent="0" fontAlgn="base">
              <a:lnSpc>
                <a:spcPct val="100000"/>
              </a:lnSpc>
              <a:spcAft>
                <a:spcPct val="0"/>
              </a:spcAft>
              <a:buClr>
                <a:srgbClr val="009999"/>
              </a:buClr>
              <a:buNone/>
            </a:pPr>
            <a:endParaRPr lang="en-US" sz="1200" b="1" dirty="0">
              <a:solidFill>
                <a:srgbClr val="000000"/>
              </a:solidFill>
              <a:latin typeface="Arial" pitchFamily="34" charset="0"/>
              <a:ea typeface="ＭＳ Ｐゴシック" pitchFamily="34" charset="-128"/>
            </a:endParaRPr>
          </a:p>
          <a:p>
            <a:pPr marL="457200" lvl="1" indent="0" fontAlgn="base">
              <a:lnSpc>
                <a:spcPct val="100000"/>
              </a:lnSpc>
              <a:spcAft>
                <a:spcPct val="0"/>
              </a:spcAft>
              <a:buClr>
                <a:srgbClr val="009999"/>
              </a:buClr>
              <a:buNone/>
            </a:pPr>
            <a:r>
              <a:rPr lang="en-US" sz="1200" b="1" dirty="0">
                <a:solidFill>
                  <a:srgbClr val="000000"/>
                </a:solidFill>
                <a:latin typeface="Arial" pitchFamily="34" charset="0"/>
                <a:ea typeface="ＭＳ Ｐゴシック" pitchFamily="34" charset="-128"/>
              </a:rPr>
              <a:t>Geetha Rao Ramani, Vice President, Business Development  </a:t>
            </a:r>
          </a:p>
          <a:p>
            <a:pPr marL="457200" lvl="1" indent="0" fontAlgn="base">
              <a:lnSpc>
                <a:spcPct val="100000"/>
              </a:lnSpc>
              <a:spcAft>
                <a:spcPct val="0"/>
              </a:spcAft>
              <a:buClr>
                <a:srgbClr val="009999"/>
              </a:buClr>
              <a:buNone/>
            </a:pPr>
            <a:r>
              <a:rPr lang="en-US" sz="1200" b="1" dirty="0">
                <a:solidFill>
                  <a:srgbClr val="000000"/>
                </a:solidFill>
                <a:latin typeface="Arial" pitchFamily="34" charset="0"/>
                <a:ea typeface="ＭＳ Ｐゴシック" pitchFamily="34" charset="-128"/>
              </a:rPr>
              <a:t>(978) 459-6100 x1405  or  978-273-6623   </a:t>
            </a:r>
            <a:r>
              <a:rPr lang="en-US" sz="1200" b="1" dirty="0">
                <a:solidFill>
                  <a:srgbClr val="000000"/>
                </a:solidFill>
                <a:latin typeface="Arial" pitchFamily="34" charset="0"/>
                <a:ea typeface="ＭＳ Ｐゴシック" pitchFamily="34" charset="-128"/>
                <a:hlinkClick r:id="rId3"/>
              </a:rPr>
              <a:t>gramani@massdevelopment.com</a:t>
            </a:r>
            <a:r>
              <a:rPr lang="en-US" sz="1200" b="1" dirty="0">
                <a:solidFill>
                  <a:srgbClr val="000000"/>
                </a:solidFill>
                <a:latin typeface="Arial" pitchFamily="34" charset="0"/>
                <a:ea typeface="ＭＳ Ｐゴシック" pitchFamily="34" charset="-128"/>
              </a:rPr>
              <a:t>  </a:t>
            </a:r>
          </a:p>
          <a:p>
            <a:pPr marL="457200" lvl="1" indent="0" fontAlgn="base">
              <a:lnSpc>
                <a:spcPct val="100000"/>
              </a:lnSpc>
              <a:spcAft>
                <a:spcPct val="0"/>
              </a:spcAft>
              <a:buClr>
                <a:srgbClr val="009999"/>
              </a:buClr>
              <a:buNone/>
            </a:pPr>
            <a:endParaRPr lang="en-US" sz="1200" b="1" dirty="0">
              <a:solidFill>
                <a:srgbClr val="000000"/>
              </a:solidFill>
              <a:ea typeface="ＭＳ Ｐゴシック" pitchFamily="34" charset="-128"/>
            </a:endParaRPr>
          </a:p>
          <a:p>
            <a:pPr marL="457200" lvl="1" indent="0" fontAlgn="base">
              <a:lnSpc>
                <a:spcPct val="100000"/>
              </a:lnSpc>
              <a:spcAft>
                <a:spcPct val="0"/>
              </a:spcAft>
              <a:buClr>
                <a:srgbClr val="009999"/>
              </a:buClr>
              <a:buNone/>
            </a:pPr>
            <a:r>
              <a:rPr lang="en-US" sz="1200" b="1" dirty="0">
                <a:solidFill>
                  <a:srgbClr val="000000"/>
                </a:solidFill>
                <a:ea typeface="ＭＳ Ｐゴシック" pitchFamily="34" charset="-128"/>
              </a:rPr>
              <a:t>Nathanial Thomas, Vice President, Planning and </a:t>
            </a:r>
            <a:r>
              <a:rPr lang="en-US" sz="1200" b="1" dirty="0" err="1">
                <a:solidFill>
                  <a:srgbClr val="000000"/>
                </a:solidFill>
                <a:ea typeface="ＭＳ Ｐゴシック" pitchFamily="34" charset="-128"/>
              </a:rPr>
              <a:t>PreDevelopment</a:t>
            </a:r>
            <a:endParaRPr lang="en-US" sz="1200" b="1" dirty="0">
              <a:solidFill>
                <a:srgbClr val="000000"/>
              </a:solidFill>
              <a:ea typeface="ＭＳ Ｐゴシック" pitchFamily="34" charset="-128"/>
            </a:endParaRPr>
          </a:p>
          <a:p>
            <a:pPr marL="457200" lvl="1" indent="0" fontAlgn="base">
              <a:lnSpc>
                <a:spcPct val="100000"/>
              </a:lnSpc>
              <a:spcAft>
                <a:spcPct val="0"/>
              </a:spcAft>
              <a:buClr>
                <a:srgbClr val="009999"/>
              </a:buClr>
              <a:buNone/>
            </a:pPr>
            <a:r>
              <a:rPr lang="en-US" sz="1200" b="1" dirty="0">
                <a:solidFill>
                  <a:srgbClr val="000000"/>
                </a:solidFill>
                <a:ea typeface="ＭＳ Ｐゴシック" pitchFamily="34" charset="-128"/>
              </a:rPr>
              <a:t>(617) 330-2091</a:t>
            </a:r>
            <a:r>
              <a:rPr lang="en-US" sz="1200" dirty="0">
                <a:solidFill>
                  <a:srgbClr val="000000"/>
                </a:solidFill>
                <a:ea typeface="ＭＳ Ｐゴシック" pitchFamily="34" charset="-128"/>
              </a:rPr>
              <a:t>   </a:t>
            </a:r>
            <a:r>
              <a:rPr lang="en-US" sz="1200" b="1" u="sng" dirty="0">
                <a:solidFill>
                  <a:srgbClr val="0563C1"/>
                </a:solidFill>
                <a:effectLst/>
                <a:ea typeface="Calibri" panose="020F0502020204030204" pitchFamily="34" charset="0"/>
                <a:hlinkClick r:id="rId4"/>
              </a:rPr>
              <a:t>nthomas@massdevelopment.com</a:t>
            </a:r>
            <a:endParaRPr lang="en-US" sz="1200" dirty="0"/>
          </a:p>
          <a:p>
            <a:pPr marL="0" indent="0" algn="ctr">
              <a:lnSpc>
                <a:spcPct val="100000"/>
              </a:lnSpc>
              <a:buNone/>
            </a:pPr>
            <a:r>
              <a:rPr lang="en-US" sz="1100" b="1" dirty="0">
                <a:solidFill>
                  <a:schemeClr val="tx2">
                    <a:lumMod val="90000"/>
                    <a:lumOff val="10000"/>
                  </a:schemeClr>
                </a:solidFill>
                <a:latin typeface="Arial" pitchFamily="34" charset="0"/>
                <a:ea typeface="ＭＳ Ｐゴシック" pitchFamily="34" charset="-128"/>
              </a:rPr>
              <a:t>Or visit our website at </a:t>
            </a:r>
            <a:br>
              <a:rPr lang="en-US" sz="1100" b="1" dirty="0">
                <a:solidFill>
                  <a:schemeClr val="tx2">
                    <a:lumMod val="90000"/>
                    <a:lumOff val="10000"/>
                  </a:schemeClr>
                </a:solidFill>
                <a:latin typeface="Arial" pitchFamily="34" charset="0"/>
                <a:ea typeface="ＭＳ Ｐゴシック" pitchFamily="34" charset="-128"/>
              </a:rPr>
            </a:br>
            <a:r>
              <a:rPr lang="en-US" sz="1100" b="1" dirty="0">
                <a:solidFill>
                  <a:schemeClr val="tx2">
                    <a:lumMod val="90000"/>
                    <a:lumOff val="10000"/>
                  </a:schemeClr>
                </a:solidFill>
                <a:latin typeface="Arial" pitchFamily="34" charset="0"/>
                <a:ea typeface="ＭＳ Ｐゴシック" pitchFamily="34" charset="-128"/>
                <a:hlinkClick r:id="rId5"/>
              </a:rPr>
              <a:t>www.massdevelopment.com</a:t>
            </a:r>
            <a:endParaRPr lang="en-US" sz="1100" dirty="0"/>
          </a:p>
          <a:p>
            <a:pPr>
              <a:lnSpc>
                <a:spcPct val="100000"/>
              </a:lnSpc>
            </a:pPr>
            <a:endParaRPr lang="en-US" sz="1100" dirty="0"/>
          </a:p>
          <a:p>
            <a:pPr>
              <a:lnSpc>
                <a:spcPct val="100000"/>
              </a:lnSpc>
            </a:pPr>
            <a:endParaRPr lang="en-US" sz="1100" dirty="0"/>
          </a:p>
        </p:txBody>
      </p:sp>
      <p:sp>
        <p:nvSpPr>
          <p:cNvPr id="8" name="Slide Number Placeholder 7">
            <a:extLst>
              <a:ext uri="{FF2B5EF4-FFF2-40B4-BE49-F238E27FC236}">
                <a16:creationId xmlns:a16="http://schemas.microsoft.com/office/drawing/2014/main" id="{5DC2844D-58E0-E84E-90C5-E5670C9580F5}"/>
              </a:ext>
            </a:extLst>
          </p:cNvPr>
          <p:cNvSpPr>
            <a:spLocks noGrp="1"/>
          </p:cNvSpPr>
          <p:nvPr>
            <p:ph type="sldNum" sz="quarter" idx="12"/>
          </p:nvPr>
        </p:nvSpPr>
        <p:spPr/>
        <p:txBody>
          <a:bodyPr/>
          <a:lstStyle/>
          <a:p>
            <a:fld id="{D367A5CE-97AE-A045-8D64-ABA1949E4846}" type="slidenum">
              <a:rPr lang="en-US" smtClean="0"/>
              <a:pPr/>
              <a:t>32</a:t>
            </a:fld>
            <a:endParaRPr lang="en-US"/>
          </a:p>
        </p:txBody>
      </p:sp>
      <p:sp>
        <p:nvSpPr>
          <p:cNvPr id="10" name="Rectangle 9"/>
          <p:cNvSpPr/>
          <p:nvPr/>
        </p:nvSpPr>
        <p:spPr>
          <a:xfrm>
            <a:off x="2286000" y="-910649"/>
            <a:ext cx="4572000" cy="369332"/>
          </a:xfrm>
          <a:prstGeom prst="rect">
            <a:avLst/>
          </a:prstGeom>
        </p:spPr>
        <p:txBody>
          <a:bodyPr>
            <a:spAutoFit/>
          </a:bodyPr>
          <a:lstStyle/>
          <a:p>
            <a:pPr lvl="0" defTabSz="914400" eaLnBrk="0" fontAlgn="base" hangingPunct="0">
              <a:spcAft>
                <a:spcPct val="0"/>
              </a:spcAft>
            </a:pPr>
            <a:r>
              <a:rPr lang="en-US" b="1" dirty="0">
                <a:solidFill>
                  <a:srgbClr val="000000"/>
                </a:solidFill>
                <a:latin typeface="Arial" pitchFamily="34" charset="0"/>
                <a:ea typeface="ＭＳ Ｐゴシック" pitchFamily="34" charset="-128"/>
              </a:rPr>
              <a:t> </a:t>
            </a:r>
            <a:endParaRPr lang="en-US" b="1" u="sng" dirty="0">
              <a:solidFill>
                <a:srgbClr val="D58E59"/>
              </a:solidFill>
              <a:latin typeface="Arial" pitchFamily="34" charset="0"/>
              <a:ea typeface="ＭＳ Ｐゴシック" pitchFamily="34" charset="-128"/>
            </a:endParaRPr>
          </a:p>
        </p:txBody>
      </p:sp>
    </p:spTree>
    <p:extLst>
      <p:ext uri="{BB962C8B-B14F-4D97-AF65-F5344CB8AC3E}">
        <p14:creationId xmlns:p14="http://schemas.microsoft.com/office/powerpoint/2010/main" val="3275018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74889"/>
          </a:xfrm>
          <a:solidFill>
            <a:schemeClr val="bg1"/>
          </a:solidFill>
        </p:spPr>
        <p:txBody>
          <a:bodyPr/>
          <a:lstStyle/>
          <a:p>
            <a:pPr algn="ctr"/>
            <a:r>
              <a:rPr lang="en-US" dirty="0">
                <a:solidFill>
                  <a:schemeClr val="tx2">
                    <a:lumMod val="90000"/>
                    <a:lumOff val="10000"/>
                  </a:schemeClr>
                </a:solidFill>
              </a:rPr>
              <a:t>What We Offer</a:t>
            </a:r>
          </a:p>
        </p:txBody>
      </p:sp>
      <p:sp>
        <p:nvSpPr>
          <p:cNvPr id="17" name="TextBox 16"/>
          <p:cNvSpPr txBox="1"/>
          <p:nvPr/>
        </p:nvSpPr>
        <p:spPr>
          <a:xfrm>
            <a:off x="4595937" y="3374509"/>
            <a:ext cx="1159064" cy="338554"/>
          </a:xfrm>
          <a:prstGeom prst="rect">
            <a:avLst/>
          </a:prstGeom>
          <a:noFill/>
        </p:spPr>
        <p:txBody>
          <a:bodyPr wrap="square" rtlCol="0">
            <a:spAutoFit/>
          </a:bodyPr>
          <a:lstStyle/>
          <a:p>
            <a:pPr algn="ctr" defTabSz="457200"/>
            <a:r>
              <a:rPr lang="en-US" sz="1600" b="1" dirty="0">
                <a:solidFill>
                  <a:srgbClr val="FFFFFF"/>
                </a:solidFill>
                <a:latin typeface="Arial"/>
                <a:cs typeface="Arial"/>
              </a:rPr>
              <a:t>Finance</a:t>
            </a:r>
            <a:endParaRPr lang="en-GB" sz="1600" b="1" dirty="0">
              <a:solidFill>
                <a:srgbClr val="FFFFFF"/>
              </a:solidFill>
              <a:latin typeface="Arial"/>
              <a:cs typeface="Arial"/>
            </a:endParaRPr>
          </a:p>
        </p:txBody>
      </p:sp>
      <p:sp>
        <p:nvSpPr>
          <p:cNvPr id="18" name="Rectangle 17"/>
          <p:cNvSpPr/>
          <p:nvPr/>
        </p:nvSpPr>
        <p:spPr>
          <a:xfrm>
            <a:off x="1140010" y="3984291"/>
            <a:ext cx="3145119" cy="1949822"/>
          </a:xfrm>
          <a:prstGeom prst="rect">
            <a:avLst/>
          </a:prstGeom>
          <a:solidFill>
            <a:srgbClr val="0A8E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9" name="Rectangle 18"/>
          <p:cNvSpPr/>
          <p:nvPr/>
        </p:nvSpPr>
        <p:spPr>
          <a:xfrm>
            <a:off x="4277657" y="3984291"/>
            <a:ext cx="3966883" cy="1949822"/>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lumMod val="85000"/>
                </a:srgbClr>
              </a:solidFill>
            </a:endParaRPr>
          </a:p>
        </p:txBody>
      </p:sp>
      <p:sp>
        <p:nvSpPr>
          <p:cNvPr id="14" name="TextBox 13"/>
          <p:cNvSpPr txBox="1"/>
          <p:nvPr/>
        </p:nvSpPr>
        <p:spPr>
          <a:xfrm>
            <a:off x="4595937" y="4362722"/>
            <a:ext cx="3574869" cy="1077218"/>
          </a:xfrm>
          <a:prstGeom prst="rect">
            <a:avLst/>
          </a:prstGeom>
          <a:noFill/>
        </p:spPr>
        <p:txBody>
          <a:bodyPr wrap="square" rtlCol="0">
            <a:spAutoFit/>
          </a:bodyPr>
          <a:lstStyle/>
          <a:p>
            <a:pPr defTabSz="457200">
              <a:buClr>
                <a:srgbClr val="68AB33"/>
              </a:buClr>
            </a:pPr>
            <a:r>
              <a:rPr lang="en-US" sz="2400" b="1" dirty="0">
                <a:solidFill>
                  <a:schemeClr val="tx2">
                    <a:lumMod val="90000"/>
                    <a:lumOff val="10000"/>
                  </a:schemeClr>
                </a:solidFill>
                <a:latin typeface="Arial"/>
                <a:cs typeface="Arial"/>
              </a:rPr>
              <a:t>Real Estate</a:t>
            </a:r>
          </a:p>
          <a:p>
            <a:pPr marL="285750" indent="-285750" defTabSz="457200">
              <a:buClr>
                <a:schemeClr val="accent1"/>
              </a:buClr>
              <a:buFont typeface="Arial" panose="020B0604020202020204" pitchFamily="34" charset="0"/>
              <a:buChar char="•"/>
            </a:pPr>
            <a:r>
              <a:rPr lang="en-US" sz="2000" dirty="0">
                <a:solidFill>
                  <a:schemeClr val="tx2">
                    <a:lumMod val="90000"/>
                    <a:lumOff val="10000"/>
                  </a:schemeClr>
                </a:solidFill>
                <a:latin typeface="Arial"/>
                <a:cs typeface="Arial"/>
              </a:rPr>
              <a:t>Technical Assistance</a:t>
            </a:r>
          </a:p>
          <a:p>
            <a:pPr marL="285750" indent="-285750" defTabSz="457200">
              <a:buClr>
                <a:schemeClr val="accent1"/>
              </a:buClr>
              <a:buFont typeface="Arial" panose="020B0604020202020204" pitchFamily="34" charset="0"/>
              <a:buChar char="•"/>
            </a:pPr>
            <a:r>
              <a:rPr lang="en-US" sz="2000" dirty="0">
                <a:solidFill>
                  <a:schemeClr val="tx2">
                    <a:lumMod val="90000"/>
                    <a:lumOff val="10000"/>
                  </a:schemeClr>
                </a:solidFill>
                <a:latin typeface="Arial"/>
                <a:cs typeface="Arial"/>
              </a:rPr>
              <a:t>Development Projects</a:t>
            </a:r>
          </a:p>
        </p:txBody>
      </p:sp>
      <p:pic>
        <p:nvPicPr>
          <p:cNvPr id="3" name="Picture 2" descr="CITY_PLACE.jpg"/>
          <p:cNvPicPr>
            <a:picLocks noChangeAspect="1"/>
          </p:cNvPicPr>
          <p:nvPr/>
        </p:nvPicPr>
        <p:blipFill rotWithShape="1">
          <a:blip r:embed="rId2" cstate="screen">
            <a:extLst>
              <a:ext uri="{28A0092B-C50C-407E-A947-70E740481C1C}">
                <a14:useLocalDpi xmlns:a14="http://schemas.microsoft.com/office/drawing/2010/main"/>
              </a:ext>
            </a:extLst>
          </a:blip>
          <a:srcRect l="454" t="29380" r="40634" b="18732"/>
          <a:stretch/>
        </p:blipFill>
        <p:spPr>
          <a:xfrm>
            <a:off x="1244600" y="4103822"/>
            <a:ext cx="2913530" cy="1710763"/>
          </a:xfrm>
          <a:prstGeom prst="rect">
            <a:avLst/>
          </a:prstGeom>
        </p:spPr>
      </p:pic>
      <p:grpSp>
        <p:nvGrpSpPr>
          <p:cNvPr id="6" name="Group 5"/>
          <p:cNvGrpSpPr/>
          <p:nvPr/>
        </p:nvGrpSpPr>
        <p:grpSpPr>
          <a:xfrm>
            <a:off x="1140010" y="1725088"/>
            <a:ext cx="7104530" cy="1949822"/>
            <a:chOff x="709704" y="3541059"/>
            <a:chExt cx="7104530" cy="1949822"/>
          </a:xfrm>
        </p:grpSpPr>
        <p:sp>
          <p:nvSpPr>
            <p:cNvPr id="20" name="Rectangle 19"/>
            <p:cNvSpPr/>
            <p:nvPr/>
          </p:nvSpPr>
          <p:spPr>
            <a:xfrm>
              <a:off x="709704" y="3541059"/>
              <a:ext cx="3145119" cy="1949822"/>
            </a:xfrm>
            <a:prstGeom prst="rect">
              <a:avLst/>
            </a:prstGeom>
            <a:solidFill>
              <a:srgbClr val="0A8E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21" name="Rectangle 20"/>
            <p:cNvSpPr/>
            <p:nvPr/>
          </p:nvSpPr>
          <p:spPr>
            <a:xfrm>
              <a:off x="3847351" y="3541059"/>
              <a:ext cx="3966883" cy="1949822"/>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lumMod val="85000"/>
                  </a:srgbClr>
                </a:solidFill>
              </a:endParaRPr>
            </a:p>
          </p:txBody>
        </p:sp>
        <p:sp>
          <p:nvSpPr>
            <p:cNvPr id="29" name="TextBox 28"/>
            <p:cNvSpPr txBox="1"/>
            <p:nvPr/>
          </p:nvSpPr>
          <p:spPr>
            <a:xfrm>
              <a:off x="4104315" y="3650159"/>
              <a:ext cx="2992743" cy="1692771"/>
            </a:xfrm>
            <a:prstGeom prst="rect">
              <a:avLst/>
            </a:prstGeom>
            <a:noFill/>
          </p:spPr>
          <p:txBody>
            <a:bodyPr wrap="square" rtlCol="0">
              <a:spAutoFit/>
            </a:bodyPr>
            <a:lstStyle/>
            <a:p>
              <a:pPr defTabSz="457200">
                <a:buClr>
                  <a:srgbClr val="68AB33"/>
                </a:buClr>
              </a:pPr>
              <a:r>
                <a:rPr lang="en-US" sz="2400" b="1" dirty="0">
                  <a:solidFill>
                    <a:schemeClr val="tx2">
                      <a:lumMod val="90000"/>
                      <a:lumOff val="10000"/>
                    </a:schemeClr>
                  </a:solidFill>
                  <a:latin typeface="Arial"/>
                  <a:cs typeface="Arial"/>
                </a:rPr>
                <a:t>Finance</a:t>
              </a:r>
            </a:p>
            <a:p>
              <a:pPr marL="285750" indent="-285750" defTabSz="457200">
                <a:buClr>
                  <a:schemeClr val="accent1"/>
                </a:buClr>
                <a:buFont typeface="Arial" panose="020B0604020202020204" pitchFamily="34" charset="0"/>
                <a:buChar char="•"/>
              </a:pPr>
              <a:r>
                <a:rPr lang="en-US" sz="2000" dirty="0">
                  <a:solidFill>
                    <a:schemeClr val="tx2">
                      <a:lumMod val="90000"/>
                      <a:lumOff val="10000"/>
                    </a:schemeClr>
                  </a:solidFill>
                  <a:latin typeface="Arial"/>
                  <a:cs typeface="Arial"/>
                </a:rPr>
                <a:t>Bond Financing</a:t>
              </a:r>
            </a:p>
            <a:p>
              <a:pPr marL="285750" indent="-285750" defTabSz="457200">
                <a:buClr>
                  <a:schemeClr val="accent1"/>
                </a:buClr>
                <a:buFont typeface="Arial" panose="020B0604020202020204" pitchFamily="34" charset="0"/>
                <a:buChar char="•"/>
              </a:pPr>
              <a:r>
                <a:rPr lang="en-US" sz="2000" dirty="0">
                  <a:solidFill>
                    <a:schemeClr val="tx2">
                      <a:lumMod val="90000"/>
                      <a:lumOff val="10000"/>
                    </a:schemeClr>
                  </a:solidFill>
                  <a:latin typeface="Arial"/>
                  <a:cs typeface="Arial"/>
                </a:rPr>
                <a:t>Loans &amp; Guarantees</a:t>
              </a:r>
            </a:p>
            <a:p>
              <a:pPr marL="285750" indent="-285750" defTabSz="457200">
                <a:buClr>
                  <a:schemeClr val="accent1"/>
                </a:buClr>
                <a:buFont typeface="Arial" panose="020B0604020202020204" pitchFamily="34" charset="0"/>
                <a:buChar char="•"/>
              </a:pPr>
              <a:r>
                <a:rPr lang="en-US" sz="2000" dirty="0">
                  <a:solidFill>
                    <a:schemeClr val="tx2">
                      <a:lumMod val="90000"/>
                      <a:lumOff val="10000"/>
                    </a:schemeClr>
                  </a:solidFill>
                  <a:latin typeface="Arial"/>
                  <a:cs typeface="Arial"/>
                </a:rPr>
                <a:t>Grants</a:t>
              </a:r>
            </a:p>
            <a:p>
              <a:pPr marL="285750" indent="-285750" defTabSz="457200">
                <a:buClr>
                  <a:schemeClr val="accent1"/>
                </a:buClr>
                <a:buFont typeface="Arial" panose="020B0604020202020204" pitchFamily="34" charset="0"/>
                <a:buChar char="•"/>
              </a:pPr>
              <a:r>
                <a:rPr lang="en-US" sz="2000" dirty="0">
                  <a:solidFill>
                    <a:schemeClr val="tx2">
                      <a:lumMod val="90000"/>
                      <a:lumOff val="10000"/>
                    </a:schemeClr>
                  </a:solidFill>
                  <a:latin typeface="Arial"/>
                  <a:cs typeface="Arial"/>
                </a:rPr>
                <a:t>Tax Credits</a:t>
              </a:r>
              <a:endParaRPr lang="en-GB" sz="2000" dirty="0">
                <a:solidFill>
                  <a:schemeClr val="tx2">
                    <a:lumMod val="90000"/>
                    <a:lumOff val="10000"/>
                  </a:schemeClr>
                </a:solidFill>
                <a:latin typeface="Arial"/>
                <a:cs typeface="Arial"/>
              </a:endParaRPr>
            </a:p>
          </p:txBody>
        </p:sp>
        <p:pic>
          <p:nvPicPr>
            <p:cNvPr id="4" name="Picture 3" descr="FANCYPANT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4293" y="3675529"/>
              <a:ext cx="2906059" cy="1695824"/>
            </a:xfrm>
            <a:prstGeom prst="rect">
              <a:avLst/>
            </a:prstGeom>
          </p:spPr>
        </p:pic>
      </p:grpSp>
      <p:sp>
        <p:nvSpPr>
          <p:cNvPr id="15" name="Slide Number Placeholder 3"/>
          <p:cNvSpPr>
            <a:spLocks noGrp="1"/>
          </p:cNvSpPr>
          <p:nvPr>
            <p:ph type="sldNum" sz="quarter" idx="12"/>
          </p:nvPr>
        </p:nvSpPr>
        <p:spPr>
          <a:xfrm>
            <a:off x="7343778" y="6127751"/>
            <a:ext cx="1500187" cy="503019"/>
          </a:xfrm>
        </p:spPr>
        <p:txBody>
          <a:bodyPr/>
          <a:lstStyle/>
          <a:p>
            <a:fld id="{D367A5CE-97AE-A045-8D64-ABA1949E4846}" type="slidenum">
              <a:rPr lang="en-US" smtClean="0"/>
              <a:t>4</a:t>
            </a:fld>
            <a:endParaRPr lang="en-US" dirty="0"/>
          </a:p>
        </p:txBody>
      </p:sp>
    </p:spTree>
    <p:extLst>
      <p:ext uri="{BB962C8B-B14F-4D97-AF65-F5344CB8AC3E}">
        <p14:creationId xmlns:p14="http://schemas.microsoft.com/office/powerpoint/2010/main" val="2052185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90000"/>
                    <a:lumOff val="10000"/>
                  </a:schemeClr>
                </a:solidFill>
              </a:rPr>
              <a:t>Partnering With Banks</a:t>
            </a:r>
          </a:p>
        </p:txBody>
      </p:sp>
      <p:sp>
        <p:nvSpPr>
          <p:cNvPr id="3" name="Content Placeholder 2"/>
          <p:cNvSpPr>
            <a:spLocks noGrp="1"/>
          </p:cNvSpPr>
          <p:nvPr>
            <p:ph idx="1"/>
          </p:nvPr>
        </p:nvSpPr>
        <p:spPr>
          <a:xfrm>
            <a:off x="609600" y="1371600"/>
            <a:ext cx="7772400" cy="4525963"/>
          </a:xfrm>
        </p:spPr>
        <p:txBody>
          <a:bodyPr>
            <a:normAutofit/>
          </a:bodyPr>
          <a:lstStyle/>
          <a:p>
            <a:r>
              <a:rPr lang="en-US" sz="2400" dirty="0">
                <a:solidFill>
                  <a:schemeClr val="tx1"/>
                </a:solidFill>
              </a:rPr>
              <a:t>Tax-Exempt Bonds</a:t>
            </a:r>
          </a:p>
          <a:p>
            <a:pPr lvl="1"/>
            <a:r>
              <a:rPr lang="en-US" sz="2400" dirty="0">
                <a:solidFill>
                  <a:schemeClr val="tx1"/>
                </a:solidFill>
              </a:rPr>
              <a:t>Structuring bank loan as tax-exempt bond to pass on lower interest rate to customer</a:t>
            </a:r>
          </a:p>
          <a:p>
            <a:endParaRPr lang="en-US" sz="2400" dirty="0">
              <a:solidFill>
                <a:schemeClr val="tx1"/>
              </a:solidFill>
            </a:endParaRPr>
          </a:p>
          <a:p>
            <a:r>
              <a:rPr lang="en-US" sz="2400" dirty="0">
                <a:solidFill>
                  <a:schemeClr val="tx1"/>
                </a:solidFill>
              </a:rPr>
              <a:t>Loan participations</a:t>
            </a:r>
          </a:p>
          <a:p>
            <a:pPr lvl="1"/>
            <a:r>
              <a:rPr lang="en-US" sz="2400" dirty="0">
                <a:solidFill>
                  <a:schemeClr val="tx1"/>
                </a:solidFill>
              </a:rPr>
              <a:t>Spreading risk</a:t>
            </a:r>
          </a:p>
          <a:p>
            <a:pPr lvl="1"/>
            <a:r>
              <a:rPr lang="en-US" sz="2400" dirty="0">
                <a:solidFill>
                  <a:schemeClr val="tx1"/>
                </a:solidFill>
              </a:rPr>
              <a:t>Keeping customers</a:t>
            </a:r>
          </a:p>
          <a:p>
            <a:pPr marL="457200" lvl="1" indent="0">
              <a:spcBef>
                <a:spcPts val="0"/>
              </a:spcBef>
              <a:buClr>
                <a:srgbClr val="9BBB59"/>
              </a:buClr>
              <a:buNone/>
            </a:pPr>
            <a:endParaRPr lang="en-US" sz="1600" dirty="0">
              <a:solidFill>
                <a:schemeClr val="tx1"/>
              </a:solidFill>
            </a:endParaRPr>
          </a:p>
          <a:p>
            <a:r>
              <a:rPr lang="en-US" sz="2400" dirty="0">
                <a:solidFill>
                  <a:schemeClr val="tx1"/>
                </a:solidFill>
              </a:rPr>
              <a:t>Loan Guarantees</a:t>
            </a:r>
          </a:p>
          <a:p>
            <a:pPr lvl="1"/>
            <a:r>
              <a:rPr lang="en-US" sz="2400" dirty="0">
                <a:solidFill>
                  <a:schemeClr val="tx1"/>
                </a:solidFill>
              </a:rPr>
              <a:t>Supporting higher LTVs and LOC advance rates</a:t>
            </a:r>
          </a:p>
          <a:p>
            <a:pPr lvl="1"/>
            <a:r>
              <a:rPr lang="en-US" sz="2400" dirty="0">
                <a:solidFill>
                  <a:schemeClr val="tx1"/>
                </a:solidFill>
                <a:latin typeface="Arial" panose="020B0604020202020204" pitchFamily="34" charset="0"/>
                <a:cs typeface="Arial" panose="020B0604020202020204" pitchFamily="34" charset="0"/>
              </a:rPr>
              <a:t>Sometimes in concert with tax-exempt bonds</a:t>
            </a:r>
          </a:p>
          <a:p>
            <a:pPr lvl="1"/>
            <a:endParaRPr lang="en-US" sz="2400" dirty="0">
              <a:solidFill>
                <a:schemeClr val="tx1"/>
              </a:solidFill>
            </a:endParaRPr>
          </a:p>
          <a:p>
            <a:pPr marL="457200" lvl="1" indent="0">
              <a:spcBef>
                <a:spcPts val="0"/>
              </a:spcBef>
              <a:buClr>
                <a:srgbClr val="9BBB59"/>
              </a:buClr>
              <a:buNone/>
            </a:pPr>
            <a:endParaRPr lang="en-US" sz="2000" dirty="0">
              <a:solidFill>
                <a:schemeClr val="tx1"/>
              </a:solidFill>
            </a:endParaRPr>
          </a:p>
        </p:txBody>
      </p:sp>
      <p:sp>
        <p:nvSpPr>
          <p:cNvPr id="6" name="Slide Number Placeholder 3"/>
          <p:cNvSpPr>
            <a:spLocks noGrp="1"/>
          </p:cNvSpPr>
          <p:nvPr>
            <p:ph type="sldNum" sz="quarter" idx="12"/>
          </p:nvPr>
        </p:nvSpPr>
        <p:spPr>
          <a:xfrm>
            <a:off x="7343778" y="6127751"/>
            <a:ext cx="1500187" cy="503019"/>
          </a:xfrm>
        </p:spPr>
        <p:txBody>
          <a:bodyPr/>
          <a:lstStyle/>
          <a:p>
            <a:fld id="{D367A5CE-97AE-A045-8D64-ABA1949E4846}" type="slidenum">
              <a:rPr lang="en-US" smtClean="0"/>
              <a:t>5</a:t>
            </a:fld>
            <a:endParaRPr lang="en-US" dirty="0"/>
          </a:p>
        </p:txBody>
      </p:sp>
      <p:sp>
        <p:nvSpPr>
          <p:cNvPr id="4" name="AutoShape 2" descr="Image result for rockland trust logo"/>
          <p:cNvSpPr>
            <a:spLocks noChangeAspect="1" noChangeArrowheads="1"/>
          </p:cNvSpPr>
          <p:nvPr/>
        </p:nvSpPr>
        <p:spPr bwMode="auto">
          <a:xfrm>
            <a:off x="63500" y="-136525"/>
            <a:ext cx="2247900" cy="1181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rockland trust logo"/>
          <p:cNvSpPr>
            <a:spLocks noChangeAspect="1" noChangeArrowheads="1"/>
          </p:cNvSpPr>
          <p:nvPr/>
        </p:nvSpPr>
        <p:spPr bwMode="auto">
          <a:xfrm>
            <a:off x="215900" y="15875"/>
            <a:ext cx="2247900" cy="1181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8917" y="2741479"/>
            <a:ext cx="2491409" cy="1786204"/>
          </a:xfrm>
          <a:prstGeom prst="rect">
            <a:avLst/>
          </a:prstGeom>
        </p:spPr>
      </p:pic>
    </p:spTree>
    <p:extLst>
      <p:ext uri="{BB962C8B-B14F-4D97-AF65-F5344CB8AC3E}">
        <p14:creationId xmlns:p14="http://schemas.microsoft.com/office/powerpoint/2010/main" val="3261797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9506"/>
            <a:ext cx="7886700" cy="1058487"/>
          </a:xfrm>
        </p:spPr>
        <p:txBody>
          <a:bodyPr/>
          <a:lstStyle/>
          <a:p>
            <a:pPr algn="ctr"/>
            <a:r>
              <a:rPr lang="en-US" dirty="0">
                <a:solidFill>
                  <a:schemeClr val="tx2">
                    <a:lumMod val="90000"/>
                    <a:lumOff val="10000"/>
                  </a:schemeClr>
                </a:solidFill>
              </a:rPr>
              <a:t>Lending Programs</a:t>
            </a:r>
          </a:p>
        </p:txBody>
      </p:sp>
      <p:sp>
        <p:nvSpPr>
          <p:cNvPr id="3" name="Content Placeholder 2"/>
          <p:cNvSpPr>
            <a:spLocks noGrp="1"/>
          </p:cNvSpPr>
          <p:nvPr>
            <p:ph idx="1"/>
          </p:nvPr>
        </p:nvSpPr>
        <p:spPr>
          <a:xfrm>
            <a:off x="609600" y="1191491"/>
            <a:ext cx="7905750" cy="4820009"/>
          </a:xfrm>
        </p:spPr>
        <p:txBody>
          <a:bodyPr>
            <a:normAutofit lnSpcReduction="10000"/>
          </a:bodyPr>
          <a:lstStyle/>
          <a:p>
            <a:pPr marL="0" indent="0" fontAlgn="base">
              <a:spcAft>
                <a:spcPct val="0"/>
              </a:spcAft>
              <a:buClrTx/>
              <a:buNone/>
              <a:defRPr/>
            </a:pPr>
            <a:r>
              <a:rPr lang="en-US" sz="2000" kern="0" dirty="0">
                <a:solidFill>
                  <a:srgbClr val="000000"/>
                </a:solidFill>
                <a:ea typeface="ＭＳ Ｐゴシック"/>
              </a:rPr>
              <a:t>MassDevelopment’s programs finance mainly real estate and equipment and include the following:</a:t>
            </a:r>
          </a:p>
          <a:p>
            <a:pPr lvl="0" fontAlgn="base">
              <a:spcAft>
                <a:spcPct val="0"/>
              </a:spcAft>
              <a:buClrTx/>
              <a:buFontTx/>
              <a:buChar char="•"/>
              <a:defRPr/>
            </a:pPr>
            <a:r>
              <a:rPr lang="en-US" sz="2000" kern="0" dirty="0">
                <a:solidFill>
                  <a:srgbClr val="000000"/>
                </a:solidFill>
                <a:ea typeface="ＭＳ Ｐゴシック"/>
              </a:rPr>
              <a:t>Real Estate Loans &amp; Participations to $10,000,000</a:t>
            </a:r>
          </a:p>
          <a:p>
            <a:pPr lvl="0" fontAlgn="base">
              <a:spcAft>
                <a:spcPct val="0"/>
              </a:spcAft>
              <a:buClrTx/>
              <a:buFontTx/>
              <a:buChar char="•"/>
              <a:defRPr/>
            </a:pPr>
            <a:r>
              <a:rPr lang="en-US" sz="2000" kern="0" dirty="0">
                <a:solidFill>
                  <a:srgbClr val="000000"/>
                </a:solidFill>
                <a:ea typeface="ＭＳ Ｐゴシック"/>
              </a:rPr>
              <a:t>Equipment Loans to $3,000,000</a:t>
            </a:r>
          </a:p>
          <a:p>
            <a:pPr lvl="0" fontAlgn="base">
              <a:spcAft>
                <a:spcPct val="0"/>
              </a:spcAft>
              <a:buClrTx/>
              <a:buFontTx/>
              <a:buChar char="•"/>
              <a:defRPr/>
            </a:pPr>
            <a:r>
              <a:rPr lang="en-US" sz="2000" kern="0" dirty="0">
                <a:solidFill>
                  <a:srgbClr val="000000"/>
                </a:solidFill>
                <a:ea typeface="ＭＳ Ｐゴシック"/>
              </a:rPr>
              <a:t>Loan Guarantees to $4,000,000</a:t>
            </a:r>
          </a:p>
          <a:p>
            <a:pPr lvl="0" fontAlgn="base">
              <a:spcAft>
                <a:spcPct val="0"/>
              </a:spcAft>
              <a:buClrTx/>
              <a:defRPr/>
            </a:pPr>
            <a:r>
              <a:rPr lang="en-US" sz="2000" dirty="0">
                <a:solidFill>
                  <a:schemeClr val="tx1"/>
                </a:solidFill>
              </a:rPr>
              <a:t>State Small Business Credit Initiative (</a:t>
            </a:r>
            <a:r>
              <a:rPr lang="en-US" sz="2000" kern="0" dirty="0">
                <a:solidFill>
                  <a:schemeClr val="tx1"/>
                </a:solidFill>
                <a:ea typeface="ＭＳ Ｐゴシック"/>
              </a:rPr>
              <a:t>SSBCI) Loans and Guarantees </a:t>
            </a:r>
          </a:p>
          <a:p>
            <a:pPr lvl="0" fontAlgn="base">
              <a:spcAft>
                <a:spcPct val="0"/>
              </a:spcAft>
              <a:buClrTx/>
              <a:defRPr/>
            </a:pPr>
            <a:r>
              <a:rPr lang="en-US" altLang="en-US" sz="2000" dirty="0" err="1">
                <a:solidFill>
                  <a:schemeClr val="tx1"/>
                </a:solidFill>
                <a:latin typeface="Arial" panose="020B0604020202020204" pitchFamily="34" charset="0"/>
                <a:cs typeface="Arial" panose="020B0604020202020204" pitchFamily="34" charset="0"/>
              </a:rPr>
              <a:t>TechDollars</a:t>
            </a:r>
            <a:r>
              <a:rPr lang="en-US" altLang="en-US" sz="2000" dirty="0">
                <a:solidFill>
                  <a:schemeClr val="tx1"/>
                </a:solidFill>
                <a:latin typeface="Arial" panose="020B0604020202020204" pitchFamily="34" charset="0"/>
                <a:cs typeface="Arial" panose="020B0604020202020204" pitchFamily="34" charset="0"/>
              </a:rPr>
              <a:t> Loans (non-profit technology equipment) up to $250K</a:t>
            </a:r>
          </a:p>
          <a:p>
            <a:pPr lvl="0" fontAlgn="base">
              <a:spcAft>
                <a:spcPct val="0"/>
              </a:spcAft>
              <a:buClrTx/>
              <a:defRPr/>
            </a:pPr>
            <a:r>
              <a:rPr lang="en-US" sz="2000" kern="0" dirty="0">
                <a:solidFill>
                  <a:schemeClr val="tx1"/>
                </a:solidFill>
                <a:latin typeface="Arial" panose="020B0604020202020204" pitchFamily="34" charset="0"/>
                <a:ea typeface="ＭＳ Ｐゴシック"/>
                <a:cs typeface="Arial" panose="020B0604020202020204" pitchFamily="34" charset="0"/>
              </a:rPr>
              <a:t>Emerging Technology Fund – loans to $4 million (“venture loans”)</a:t>
            </a:r>
            <a:endParaRPr lang="en-US" sz="2000" kern="0" dirty="0">
              <a:solidFill>
                <a:schemeClr val="tx1"/>
              </a:solidFill>
              <a:ea typeface="ＭＳ Ｐゴシック"/>
            </a:endParaRPr>
          </a:p>
          <a:p>
            <a:pPr lvl="0" fontAlgn="base">
              <a:spcAft>
                <a:spcPct val="0"/>
              </a:spcAft>
              <a:buClrTx/>
              <a:buFontTx/>
              <a:buChar char="•"/>
              <a:defRPr/>
            </a:pPr>
            <a:r>
              <a:rPr lang="en-US" sz="2000" kern="0" dirty="0">
                <a:solidFill>
                  <a:schemeClr val="tx1"/>
                </a:solidFill>
                <a:ea typeface="ＭＳ Ｐゴシック"/>
              </a:rPr>
              <a:t>Brownfields Redevelopment Fund - $250K for site assessments and up to $750K for remediation</a:t>
            </a:r>
          </a:p>
          <a:p>
            <a:pPr marL="0" lvl="0" indent="0" fontAlgn="base">
              <a:lnSpc>
                <a:spcPct val="80000"/>
              </a:lnSpc>
              <a:spcAft>
                <a:spcPct val="0"/>
              </a:spcAft>
              <a:buClrTx/>
              <a:buNone/>
            </a:pPr>
            <a:endParaRPr lang="en-US" b="1" kern="0" dirty="0">
              <a:solidFill>
                <a:schemeClr val="accent4">
                  <a:lumMod val="75000"/>
                </a:schemeClr>
              </a:solidFill>
              <a:ea typeface="ＭＳ Ｐゴシック"/>
            </a:endParaRPr>
          </a:p>
          <a:p>
            <a:pPr marL="0" lvl="0" indent="0" fontAlgn="base">
              <a:lnSpc>
                <a:spcPct val="80000"/>
              </a:lnSpc>
              <a:spcAft>
                <a:spcPct val="0"/>
              </a:spcAft>
              <a:buClrTx/>
              <a:buNone/>
            </a:pPr>
            <a:r>
              <a:rPr lang="en-US" b="1" kern="0" dirty="0">
                <a:solidFill>
                  <a:schemeClr val="accent4">
                    <a:lumMod val="75000"/>
                  </a:schemeClr>
                </a:solidFill>
                <a:ea typeface="ＭＳ Ｐゴシック"/>
              </a:rPr>
              <a:t>                              </a:t>
            </a:r>
            <a:r>
              <a:rPr lang="en-US" b="1" kern="0" dirty="0">
                <a:solidFill>
                  <a:srgbClr val="002060"/>
                </a:solidFill>
                <a:ea typeface="ＭＳ Ｐゴシック"/>
              </a:rPr>
              <a:t> </a:t>
            </a:r>
            <a:endParaRPr lang="en-US" sz="2000" kern="0" dirty="0">
              <a:solidFill>
                <a:srgbClr val="000000"/>
              </a:solidFill>
              <a:ea typeface="ＭＳ Ｐゴシック"/>
            </a:endParaRPr>
          </a:p>
          <a:p>
            <a:pPr lvl="0" fontAlgn="base">
              <a:spcAft>
                <a:spcPct val="0"/>
              </a:spcAft>
              <a:buClrTx/>
              <a:buFontTx/>
              <a:buChar char="•"/>
              <a:defRPr/>
            </a:pPr>
            <a:endParaRPr lang="en-US" sz="2000" kern="0" dirty="0">
              <a:solidFill>
                <a:srgbClr val="000000"/>
              </a:solidFill>
              <a:ea typeface="ＭＳ Ｐゴシック"/>
            </a:endParaRPr>
          </a:p>
        </p:txBody>
      </p:sp>
      <p:sp>
        <p:nvSpPr>
          <p:cNvPr id="6" name="Slide Number Placeholder 3"/>
          <p:cNvSpPr>
            <a:spLocks noGrp="1"/>
          </p:cNvSpPr>
          <p:nvPr>
            <p:ph type="sldNum" sz="quarter" idx="12"/>
          </p:nvPr>
        </p:nvSpPr>
        <p:spPr>
          <a:xfrm>
            <a:off x="7343778" y="6127751"/>
            <a:ext cx="1500187" cy="503019"/>
          </a:xfrm>
        </p:spPr>
        <p:txBody>
          <a:bodyPr/>
          <a:lstStyle/>
          <a:p>
            <a:fld id="{D367A5CE-97AE-A045-8D64-ABA1949E4846}" type="slidenum">
              <a:rPr lang="en-US" smtClean="0"/>
              <a:t>6</a:t>
            </a:fld>
            <a:endParaRPr lang="en-US" dirty="0"/>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3064" y="1655170"/>
            <a:ext cx="1691336" cy="11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hoto">
            <a:extLst>
              <a:ext uri="{FF2B5EF4-FFF2-40B4-BE49-F238E27FC236}">
                <a16:creationId xmlns:a16="http://schemas.microsoft.com/office/drawing/2014/main" id="{A0227DE6-F06E-083C-0DBF-C0B53651402A}"/>
              </a:ext>
            </a:extLst>
          </p:cNvPr>
          <p:cNvPicPr>
            <a:picLocks noChangeAspect="1"/>
          </p:cNvPicPr>
          <p:nvPr/>
        </p:nvPicPr>
        <p:blipFill rotWithShape="1">
          <a:blip r:embed="rId3">
            <a:extLst>
              <a:ext uri="{28A0092B-C50C-407E-A947-70E740481C1C}">
                <a14:useLocalDpi xmlns:a14="http://schemas.microsoft.com/office/drawing/2010/main" val="0"/>
              </a:ext>
            </a:extLst>
          </a:blip>
          <a:srcRect l="37340" t="9828" r="25641" b="7348"/>
          <a:stretch/>
        </p:blipFill>
        <p:spPr bwMode="auto">
          <a:xfrm>
            <a:off x="3830855" y="5225707"/>
            <a:ext cx="1091994" cy="106011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1286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4DC16-CB4E-BA9F-55F8-8ADB66DCE6D8}"/>
              </a:ext>
            </a:extLst>
          </p:cNvPr>
          <p:cNvSpPr>
            <a:spLocks noGrp="1"/>
          </p:cNvSpPr>
          <p:nvPr>
            <p:ph type="title"/>
          </p:nvPr>
        </p:nvSpPr>
        <p:spPr/>
        <p:txBody>
          <a:bodyPr>
            <a:normAutofit fontScale="90000"/>
          </a:bodyPr>
          <a:lstStyle/>
          <a:p>
            <a:pPr algn="ctr"/>
            <a:r>
              <a:rPr lang="en-US" dirty="0">
                <a:solidFill>
                  <a:schemeClr val="tx2">
                    <a:lumMod val="90000"/>
                    <a:lumOff val="10000"/>
                  </a:schemeClr>
                </a:solidFill>
              </a:rPr>
              <a:t>State Small Business Credit Initiative (SSBCI) Loans and Guarantees</a:t>
            </a:r>
          </a:p>
        </p:txBody>
      </p:sp>
      <p:sp>
        <p:nvSpPr>
          <p:cNvPr id="3" name="Content Placeholder 2">
            <a:extLst>
              <a:ext uri="{FF2B5EF4-FFF2-40B4-BE49-F238E27FC236}">
                <a16:creationId xmlns:a16="http://schemas.microsoft.com/office/drawing/2014/main" id="{94D3531E-F3DB-E113-30C2-0464D7D4701C}"/>
              </a:ext>
            </a:extLst>
          </p:cNvPr>
          <p:cNvSpPr>
            <a:spLocks noGrp="1"/>
          </p:cNvSpPr>
          <p:nvPr>
            <p:ph idx="1"/>
          </p:nvPr>
        </p:nvSpPr>
        <p:spPr>
          <a:xfrm>
            <a:off x="628650" y="1759647"/>
            <a:ext cx="7886700" cy="4368104"/>
          </a:xfrm>
        </p:spPr>
        <p:txBody>
          <a:bodyPr>
            <a:noAutofit/>
          </a:bodyPr>
          <a:lstStyle/>
          <a:p>
            <a:r>
              <a:rPr lang="en-US" sz="2000" dirty="0">
                <a:solidFill>
                  <a:schemeClr val="tx1"/>
                </a:solidFill>
                <a:latin typeface="Arial" panose="020B0604020202020204" pitchFamily="34" charset="0"/>
                <a:cs typeface="Arial" panose="020B0604020202020204" pitchFamily="34" charset="0"/>
              </a:rPr>
              <a:t>Funded by American Rescue Plan Act Stimulus Bill in 2021</a:t>
            </a: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SSBCI transactions </a:t>
            </a:r>
            <a:r>
              <a:rPr lang="en-US" sz="2000" u="sng" dirty="0">
                <a:solidFill>
                  <a:schemeClr val="tx1"/>
                </a:solidFill>
                <a:latin typeface="Arial" panose="020B0604020202020204" pitchFamily="34" charset="0"/>
                <a:cs typeface="Arial" panose="020B0604020202020204" pitchFamily="34" charset="0"/>
              </a:rPr>
              <a:t>must have financing from private sector lender</a:t>
            </a:r>
            <a:r>
              <a:rPr lang="en-US" sz="2000" dirty="0">
                <a:solidFill>
                  <a:schemeClr val="tx1"/>
                </a:solidFill>
                <a:latin typeface="Arial" panose="020B0604020202020204" pitchFamily="34" charset="0"/>
                <a:cs typeface="Arial" panose="020B0604020202020204" pitchFamily="34" charset="0"/>
              </a:rPr>
              <a:t> with exposure equal to or greater than the amount provided by SSBCI </a:t>
            </a: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SSBCI projects focus on supporting Socially or Economically Disadvantaged Individual (SEDI) - owned businesses in CDFI- Fund census tracts</a:t>
            </a: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For real estate: Must be 51% or more owner-occupied for existing buildings, or 61% owner-occupied for new construction</a:t>
            </a:r>
          </a:p>
        </p:txBody>
      </p:sp>
      <p:sp>
        <p:nvSpPr>
          <p:cNvPr id="4" name="Slide Number Placeholder 3">
            <a:extLst>
              <a:ext uri="{FF2B5EF4-FFF2-40B4-BE49-F238E27FC236}">
                <a16:creationId xmlns:a16="http://schemas.microsoft.com/office/drawing/2014/main" id="{4E521F56-50EE-515D-525F-B2FF455C4417}"/>
              </a:ext>
            </a:extLst>
          </p:cNvPr>
          <p:cNvSpPr>
            <a:spLocks noGrp="1"/>
          </p:cNvSpPr>
          <p:nvPr>
            <p:ph type="sldNum" sz="quarter" idx="12"/>
          </p:nvPr>
        </p:nvSpPr>
        <p:spPr/>
        <p:txBody>
          <a:bodyPr/>
          <a:lstStyle/>
          <a:p>
            <a:fld id="{D367A5CE-97AE-A045-8D64-ABA1949E4846}" type="slidenum">
              <a:rPr lang="en-US" smtClean="0"/>
              <a:t>7</a:t>
            </a:fld>
            <a:endParaRPr lang="en-US"/>
          </a:p>
        </p:txBody>
      </p:sp>
    </p:spTree>
    <p:extLst>
      <p:ext uri="{BB962C8B-B14F-4D97-AF65-F5344CB8AC3E}">
        <p14:creationId xmlns:p14="http://schemas.microsoft.com/office/powerpoint/2010/main" val="536111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4DC16-CB4E-BA9F-55F8-8ADB66DCE6D8}"/>
              </a:ext>
            </a:extLst>
          </p:cNvPr>
          <p:cNvSpPr>
            <a:spLocks noGrp="1"/>
          </p:cNvSpPr>
          <p:nvPr>
            <p:ph type="title"/>
          </p:nvPr>
        </p:nvSpPr>
        <p:spPr/>
        <p:txBody>
          <a:bodyPr>
            <a:normAutofit/>
          </a:bodyPr>
          <a:lstStyle/>
          <a:p>
            <a:pPr algn="ctr"/>
            <a:r>
              <a:rPr lang="en-US" dirty="0">
                <a:solidFill>
                  <a:schemeClr val="tx2">
                    <a:lumMod val="90000"/>
                    <a:lumOff val="10000"/>
                  </a:schemeClr>
                </a:solidFill>
              </a:rPr>
              <a:t>Eligibility for SSBCI funding </a:t>
            </a:r>
          </a:p>
        </p:txBody>
      </p:sp>
      <p:sp>
        <p:nvSpPr>
          <p:cNvPr id="3" name="Content Placeholder 2">
            <a:extLst>
              <a:ext uri="{FF2B5EF4-FFF2-40B4-BE49-F238E27FC236}">
                <a16:creationId xmlns:a16="http://schemas.microsoft.com/office/drawing/2014/main" id="{94D3531E-F3DB-E113-30C2-0464D7D4701C}"/>
              </a:ext>
            </a:extLst>
          </p:cNvPr>
          <p:cNvSpPr>
            <a:spLocks noGrp="1"/>
          </p:cNvSpPr>
          <p:nvPr>
            <p:ph idx="1"/>
          </p:nvPr>
        </p:nvSpPr>
        <p:spPr>
          <a:xfrm>
            <a:off x="628650" y="1415332"/>
            <a:ext cx="7886700" cy="4978207"/>
          </a:xfrm>
        </p:spPr>
        <p:txBody>
          <a:bodyPr>
            <a:noAutofit/>
          </a:bodyPr>
          <a:lstStyle/>
          <a:p>
            <a:pPr marL="0" indent="0">
              <a:buNone/>
            </a:pPr>
            <a:endParaRPr lang="en-US" sz="2000" dirty="0">
              <a:solidFill>
                <a:schemeClr val="tx1"/>
              </a:solidFill>
            </a:endParaRPr>
          </a:p>
          <a:p>
            <a:pPr marL="0" indent="0">
              <a:buNone/>
            </a:pPr>
            <a:r>
              <a:rPr lang="en-US" sz="2000" dirty="0">
                <a:solidFill>
                  <a:schemeClr val="tx1"/>
                </a:solidFill>
              </a:rPr>
              <a:t>SSBCI financing can be used toward:</a:t>
            </a:r>
            <a:endParaRPr lang="en-US" sz="2000" b="0" i="0" u="none" strike="noStrike" baseline="0" dirty="0">
              <a:solidFill>
                <a:srgbClr val="000000"/>
              </a:solidFill>
              <a:latin typeface="Helvetica Neue LT Std"/>
            </a:endParaRPr>
          </a:p>
          <a:p>
            <a:r>
              <a:rPr lang="en-US" sz="1800" b="0" i="0" u="none" strike="noStrike" baseline="0" dirty="0">
                <a:solidFill>
                  <a:schemeClr val="tx1"/>
                </a:solidFill>
                <a:latin typeface="Helvetica Neue LT Std"/>
              </a:rPr>
              <a:t>Loans for real estate acquisition, construction, and renovation (up to $10 million) </a:t>
            </a:r>
          </a:p>
          <a:p>
            <a:r>
              <a:rPr lang="en-US" sz="1800" b="0" i="0" u="none" strike="noStrike" baseline="0" dirty="0">
                <a:solidFill>
                  <a:schemeClr val="tx1"/>
                </a:solidFill>
                <a:latin typeface="Helvetica Neue LT Std"/>
              </a:rPr>
              <a:t>Loans for real estate improvements, term-working capital, and leasehold improvements (up to $2 million) </a:t>
            </a:r>
          </a:p>
          <a:p>
            <a:r>
              <a:rPr lang="en-US" sz="1800" dirty="0">
                <a:solidFill>
                  <a:schemeClr val="tx1"/>
                </a:solidFill>
                <a:latin typeface="Helvetica Neue LT Std"/>
              </a:rPr>
              <a:t>Equipment loans (between $100K and $3 million)</a:t>
            </a:r>
            <a:endParaRPr lang="en-US" sz="1800" b="0" i="0" u="none" strike="noStrike" baseline="0" dirty="0">
              <a:solidFill>
                <a:schemeClr val="tx1"/>
              </a:solidFill>
              <a:latin typeface="Helvetica Neue LT Std"/>
            </a:endParaRPr>
          </a:p>
          <a:p>
            <a:r>
              <a:rPr lang="en-US" sz="1800" b="0" i="0" u="none" strike="noStrike" baseline="0" dirty="0">
                <a:solidFill>
                  <a:schemeClr val="tx1"/>
                </a:solidFill>
                <a:latin typeface="Helvetica Neue LT Std"/>
              </a:rPr>
              <a:t>Guarantees on loans for real estate, equipment, and leasehold improvements (up to 50% of loan amount) </a:t>
            </a:r>
            <a:r>
              <a:rPr lang="en-US" sz="1800" dirty="0">
                <a:solidFill>
                  <a:schemeClr val="tx1"/>
                </a:solidFill>
                <a:latin typeface="Helvetica Neue LT Std"/>
              </a:rPr>
              <a:t> </a:t>
            </a:r>
          </a:p>
          <a:p>
            <a:pPr marL="0" indent="0">
              <a:buNone/>
            </a:pPr>
            <a:endParaRPr lang="en-US" sz="2000" dirty="0">
              <a:solidFill>
                <a:srgbClr val="57585A"/>
              </a:solidFill>
              <a:latin typeface="Helvetica Neue LT Std"/>
            </a:endParaRPr>
          </a:p>
          <a:p>
            <a:pPr marL="0" indent="0">
              <a:buNone/>
            </a:pPr>
            <a:r>
              <a:rPr lang="en-US" sz="2000" i="1" dirty="0">
                <a:solidFill>
                  <a:schemeClr val="tx2">
                    <a:lumMod val="75000"/>
                    <a:lumOff val="25000"/>
                  </a:schemeClr>
                </a:solidFill>
                <a:latin typeface="Arial" panose="020B0604020202020204" pitchFamily="34" charset="0"/>
                <a:cs typeface="Arial" panose="020B0604020202020204" pitchFamily="34" charset="0"/>
              </a:rPr>
              <a:t>MassDevelopment uses SSBCI to provide loans and guarantees with extremely flexible terms where necessary to make projects happen. For example: subordinated positions, LTV &gt; 100%, interest rate reductions to meet DSC, leasehold improvement loans, etc.</a:t>
            </a:r>
          </a:p>
        </p:txBody>
      </p:sp>
      <p:sp>
        <p:nvSpPr>
          <p:cNvPr id="4" name="Slide Number Placeholder 3">
            <a:extLst>
              <a:ext uri="{FF2B5EF4-FFF2-40B4-BE49-F238E27FC236}">
                <a16:creationId xmlns:a16="http://schemas.microsoft.com/office/drawing/2014/main" id="{4E521F56-50EE-515D-525F-B2FF455C4417}"/>
              </a:ext>
            </a:extLst>
          </p:cNvPr>
          <p:cNvSpPr>
            <a:spLocks noGrp="1"/>
          </p:cNvSpPr>
          <p:nvPr>
            <p:ph type="sldNum" sz="quarter" idx="12"/>
          </p:nvPr>
        </p:nvSpPr>
        <p:spPr/>
        <p:txBody>
          <a:bodyPr/>
          <a:lstStyle/>
          <a:p>
            <a:fld id="{D367A5CE-97AE-A045-8D64-ABA1949E4846}" type="slidenum">
              <a:rPr lang="en-US" smtClean="0"/>
              <a:t>8</a:t>
            </a:fld>
            <a:endParaRPr lang="en-US"/>
          </a:p>
        </p:txBody>
      </p:sp>
    </p:spTree>
    <p:extLst>
      <p:ext uri="{BB962C8B-B14F-4D97-AF65-F5344CB8AC3E}">
        <p14:creationId xmlns:p14="http://schemas.microsoft.com/office/powerpoint/2010/main" val="3667437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90000"/>
                    <a:lumOff val="10000"/>
                  </a:schemeClr>
                </a:solidFill>
              </a:rPr>
              <a:t>Example: Equipment Loan with SSBCI Guarantee</a:t>
            </a:r>
          </a:p>
        </p:txBody>
      </p:sp>
      <p:graphicFrame>
        <p:nvGraphicFramePr>
          <p:cNvPr id="6" name="Content Placeholder 5"/>
          <p:cNvGraphicFramePr>
            <a:graphicFrameLocks noGrp="1"/>
          </p:cNvGraphicFramePr>
          <p:nvPr>
            <p:ph idx="1"/>
          </p:nvPr>
        </p:nvGraphicFramePr>
        <p:xfrm>
          <a:off x="1382969" y="2874936"/>
          <a:ext cx="5656006" cy="2011680"/>
        </p:xfrm>
        <a:graphic>
          <a:graphicData uri="http://schemas.openxmlformats.org/drawingml/2006/table">
            <a:tbl>
              <a:tblPr firstRow="1" firstCol="1" bandRow="1">
                <a:tableStyleId>{5C22544A-7EE6-4342-B048-85BDC9FD1C3A}</a:tableStyleId>
              </a:tblPr>
              <a:tblGrid>
                <a:gridCol w="1795645">
                  <a:extLst>
                    <a:ext uri="{9D8B030D-6E8A-4147-A177-3AD203B41FA5}">
                      <a16:colId xmlns:a16="http://schemas.microsoft.com/office/drawing/2014/main" val="3808013938"/>
                    </a:ext>
                  </a:extLst>
                </a:gridCol>
                <a:gridCol w="919482">
                  <a:extLst>
                    <a:ext uri="{9D8B030D-6E8A-4147-A177-3AD203B41FA5}">
                      <a16:colId xmlns:a16="http://schemas.microsoft.com/office/drawing/2014/main" val="1573989174"/>
                    </a:ext>
                  </a:extLst>
                </a:gridCol>
                <a:gridCol w="1976856">
                  <a:extLst>
                    <a:ext uri="{9D8B030D-6E8A-4147-A177-3AD203B41FA5}">
                      <a16:colId xmlns:a16="http://schemas.microsoft.com/office/drawing/2014/main" val="430458576"/>
                    </a:ext>
                  </a:extLst>
                </a:gridCol>
                <a:gridCol w="964023">
                  <a:extLst>
                    <a:ext uri="{9D8B030D-6E8A-4147-A177-3AD203B41FA5}">
                      <a16:colId xmlns:a16="http://schemas.microsoft.com/office/drawing/2014/main" val="1673483859"/>
                    </a:ext>
                  </a:extLst>
                </a:gridCol>
              </a:tblGrid>
              <a:tr h="0">
                <a:tc gridSpan="4">
                  <a:txBody>
                    <a:bodyPr/>
                    <a:lstStyle/>
                    <a:p>
                      <a:pPr marL="0" marR="0" algn="ctr">
                        <a:spcBef>
                          <a:spcPts val="0"/>
                        </a:spcBef>
                        <a:spcAft>
                          <a:spcPts val="0"/>
                        </a:spcAft>
                      </a:pPr>
                      <a:r>
                        <a:rPr lang="en-US" sz="1200" u="sng">
                          <a:effectLst/>
                        </a:rPr>
                        <a:t>Source and Uses of Funds</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8796709"/>
                  </a:ext>
                </a:extLst>
              </a:tr>
              <a:tr h="0">
                <a:tc>
                  <a:txBody>
                    <a:bodyPr/>
                    <a:lstStyle/>
                    <a:p>
                      <a:pPr marL="0" marR="0">
                        <a:spcBef>
                          <a:spcPts val="0"/>
                        </a:spcBef>
                        <a:spcAft>
                          <a:spcPts val="0"/>
                        </a:spcAft>
                      </a:pPr>
                      <a:r>
                        <a:rPr lang="en-US" sz="1200" u="sng" dirty="0">
                          <a:effectLst/>
                        </a:rPr>
                        <a:t>Sources</a:t>
                      </a: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u="none" strike="noStrike">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u="sng" dirty="0">
                          <a:effectLst/>
                        </a:rPr>
                        <a:t>Uses</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u="none" strike="noStrike"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69847518"/>
                  </a:ext>
                </a:extLst>
              </a:tr>
              <a:tr h="67945">
                <a:tc>
                  <a:txBody>
                    <a:bodyPr/>
                    <a:lstStyle/>
                    <a:p>
                      <a:pPr marL="0" marR="0">
                        <a:spcBef>
                          <a:spcPts val="0"/>
                        </a:spcBef>
                        <a:spcAft>
                          <a:spcPts val="0"/>
                        </a:spcAft>
                      </a:pPr>
                      <a:r>
                        <a:rPr lang="en-US" sz="1200" dirty="0">
                          <a:effectLst/>
                          <a:latin typeface="+mn-lt"/>
                          <a:ea typeface="+mn-ea"/>
                        </a:rPr>
                        <a:t>Senior</a:t>
                      </a:r>
                      <a:r>
                        <a:rPr lang="en-US" sz="1200" baseline="0" dirty="0">
                          <a:effectLst/>
                          <a:latin typeface="+mn-lt"/>
                          <a:ea typeface="+mn-ea"/>
                        </a:rPr>
                        <a:t> Loan 6.5%</a:t>
                      </a:r>
                    </a:p>
                    <a:p>
                      <a:pPr marL="0" marR="0">
                        <a:spcBef>
                          <a:spcPts val="0"/>
                        </a:spcBef>
                        <a:spcAft>
                          <a:spcPts val="0"/>
                        </a:spcAft>
                      </a:pPr>
                      <a:r>
                        <a:rPr lang="en-US" sz="1200" baseline="0" dirty="0">
                          <a:effectLst/>
                          <a:latin typeface="+mn-lt"/>
                          <a:ea typeface="+mn-ea"/>
                        </a:rPr>
                        <a:t>Bank</a:t>
                      </a:r>
                    </a:p>
                    <a:p>
                      <a:pPr marL="0" marR="0">
                        <a:spcBef>
                          <a:spcPts val="0"/>
                        </a:spcBef>
                        <a:spcAft>
                          <a:spcPts val="0"/>
                        </a:spcAft>
                      </a:pPr>
                      <a:r>
                        <a:rPr lang="en-US" sz="1200" baseline="0" dirty="0">
                          <a:effectLst/>
                          <a:latin typeface="+mn-lt"/>
                          <a:ea typeface="+mn-ea"/>
                        </a:rPr>
                        <a:t>With 20% Guarantee</a:t>
                      </a:r>
                    </a:p>
                    <a:p>
                      <a:pPr marL="0" marR="0">
                        <a:spcBef>
                          <a:spcPts val="0"/>
                        </a:spcBef>
                        <a:spcAft>
                          <a:spcPts val="0"/>
                        </a:spcAft>
                      </a:pPr>
                      <a:r>
                        <a:rPr lang="en-US" sz="1200" baseline="0" dirty="0">
                          <a:effectLst/>
                          <a:latin typeface="+mn-lt"/>
                          <a:ea typeface="+mn-ea"/>
                        </a:rPr>
                        <a:t>($120,000 SSBCI)</a:t>
                      </a: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b="1" dirty="0">
                          <a:effectLst/>
                        </a:rPr>
                        <a:t>$600,000</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b="1" dirty="0">
                          <a:effectLst/>
                        </a:rPr>
                        <a:t>Business Equipment</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b="1" dirty="0">
                          <a:effectLst/>
                        </a:rPr>
                        <a:t>$600,000</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9326054"/>
                  </a:ext>
                </a:extLst>
              </a:tr>
              <a:tr h="0">
                <a:tc>
                  <a:txBody>
                    <a:bodyPr/>
                    <a:lstStyle/>
                    <a:p>
                      <a:pPr marL="0" marR="0">
                        <a:spcBef>
                          <a:spcPts val="0"/>
                        </a:spcBef>
                        <a:spcAft>
                          <a:spcPts val="0"/>
                        </a:spcAft>
                      </a:pPr>
                      <a:endParaRPr lang="en-US" sz="1200" dirty="0">
                        <a:effectLst/>
                      </a:endParaRPr>
                    </a:p>
                    <a:p>
                      <a:pPr marL="0" marR="0">
                        <a:spcBef>
                          <a:spcPts val="0"/>
                        </a:spcBef>
                        <a:spcAft>
                          <a:spcPts val="0"/>
                        </a:spcAft>
                      </a:pPr>
                      <a:r>
                        <a:rPr lang="en-US" sz="1200" dirty="0">
                          <a:effectLst/>
                        </a:rPr>
                        <a:t>Total</a:t>
                      </a: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endParaRPr lang="en-US" sz="1200" dirty="0">
                        <a:effectLst/>
                      </a:endParaRPr>
                    </a:p>
                    <a:p>
                      <a:pPr marL="0" marR="0" algn="r">
                        <a:spcBef>
                          <a:spcPts val="0"/>
                        </a:spcBef>
                        <a:spcAft>
                          <a:spcPts val="0"/>
                        </a:spcAft>
                      </a:pPr>
                      <a:r>
                        <a:rPr lang="en-US" sz="1200" b="1" dirty="0">
                          <a:effectLst/>
                        </a:rPr>
                        <a:t>$600,000</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dirty="0">
                        <a:effectLst/>
                      </a:endParaRPr>
                    </a:p>
                    <a:p>
                      <a:pPr marL="0" marR="0">
                        <a:spcBef>
                          <a:spcPts val="0"/>
                        </a:spcBef>
                        <a:spcAft>
                          <a:spcPts val="0"/>
                        </a:spcAft>
                      </a:pPr>
                      <a:r>
                        <a:rPr lang="en-US" sz="1200" b="1" dirty="0">
                          <a:effectLst/>
                        </a:rPr>
                        <a:t>Total</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endParaRPr lang="en-US" sz="1200" dirty="0">
                        <a:effectLst/>
                      </a:endParaRPr>
                    </a:p>
                    <a:p>
                      <a:pPr marL="0" marR="0" algn="r">
                        <a:spcBef>
                          <a:spcPts val="0"/>
                        </a:spcBef>
                        <a:spcAft>
                          <a:spcPts val="0"/>
                        </a:spcAft>
                      </a:pPr>
                      <a:r>
                        <a:rPr lang="en-US" sz="1200" b="1" dirty="0">
                          <a:effectLst/>
                        </a:rPr>
                        <a:t>$600,000</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75516820"/>
                  </a:ext>
                </a:extLst>
              </a:tr>
            </a:tbl>
          </a:graphicData>
        </a:graphic>
      </p:graphicFrame>
      <p:sp>
        <p:nvSpPr>
          <p:cNvPr id="4" name="Slide Number Placeholder 3"/>
          <p:cNvSpPr>
            <a:spLocks noGrp="1"/>
          </p:cNvSpPr>
          <p:nvPr>
            <p:ph type="sldNum" sz="quarter" idx="12"/>
          </p:nvPr>
        </p:nvSpPr>
        <p:spPr/>
        <p:txBody>
          <a:bodyPr/>
          <a:lstStyle/>
          <a:p>
            <a:fld id="{D367A5CE-97AE-A045-8D64-ABA1949E4846}" type="slidenum">
              <a:rPr lang="en-US" smtClean="0"/>
              <a:t>9</a:t>
            </a:fld>
            <a:endParaRPr lang="en-US"/>
          </a:p>
        </p:txBody>
      </p:sp>
      <p:sp>
        <p:nvSpPr>
          <p:cNvPr id="5" name="Text Placeholder 4"/>
          <p:cNvSpPr>
            <a:spLocks noGrp="1"/>
          </p:cNvSpPr>
          <p:nvPr>
            <p:ph type="body" idx="13"/>
          </p:nvPr>
        </p:nvSpPr>
        <p:spPr/>
        <p:txBody>
          <a:bodyPr>
            <a:normAutofit/>
          </a:bodyPr>
          <a:lstStyle/>
          <a:p>
            <a:pPr algn="ctr"/>
            <a:r>
              <a:rPr lang="en-US" sz="1800" dirty="0">
                <a:latin typeface="Arial" panose="020B0604020202020204" pitchFamily="34" charset="0"/>
                <a:cs typeface="Arial" panose="020B0604020202020204" pitchFamily="34" charset="0"/>
              </a:rPr>
              <a:t>100% LTV Bank Loan; 20% Guarantee SSBCI</a:t>
            </a:r>
          </a:p>
        </p:txBody>
      </p:sp>
    </p:spTree>
    <p:extLst>
      <p:ext uri="{BB962C8B-B14F-4D97-AF65-F5344CB8AC3E}">
        <p14:creationId xmlns:p14="http://schemas.microsoft.com/office/powerpoint/2010/main" val="1516380539"/>
      </p:ext>
    </p:extLst>
  </p:cSld>
  <p:clrMapOvr>
    <a:masterClrMapping/>
  </p:clrMapOvr>
</p:sld>
</file>

<file path=ppt/theme/theme1.xml><?xml version="1.0" encoding="utf-8"?>
<a:theme xmlns:a="http://schemas.openxmlformats.org/drawingml/2006/main" name="MassDev Master Template - 4x3">
  <a:themeElements>
    <a:clrScheme name="MassDevelopment">
      <a:dk1>
        <a:srgbClr val="000000"/>
      </a:dk1>
      <a:lt1>
        <a:srgbClr val="FFFFFF"/>
      </a:lt1>
      <a:dk2>
        <a:srgbClr val="003357"/>
      </a:dk2>
      <a:lt2>
        <a:srgbClr val="E7E6E6"/>
      </a:lt2>
      <a:accent1>
        <a:srgbClr val="0070B9"/>
      </a:accent1>
      <a:accent2>
        <a:srgbClr val="17A7E0"/>
      </a:accent2>
      <a:accent3>
        <a:srgbClr val="95C93C"/>
      </a:accent3>
      <a:accent4>
        <a:srgbClr val="F98E2B"/>
      </a:accent4>
      <a:accent5>
        <a:srgbClr val="009CA7"/>
      </a:accent5>
      <a:accent6>
        <a:srgbClr val="58595B"/>
      </a:accent6>
      <a:hlink>
        <a:srgbClr val="17A7E0"/>
      </a:hlink>
      <a:folHlink>
        <a:srgbClr val="71BF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21150</TotalTime>
  <Words>2376</Words>
  <Application>Microsoft Office PowerPoint</Application>
  <PresentationFormat>On-screen Show (4:3)</PresentationFormat>
  <Paragraphs>428</Paragraphs>
  <Slides>32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Aharoni</vt:lpstr>
      <vt:lpstr>Arial</vt:lpstr>
      <vt:lpstr>Calibri</vt:lpstr>
      <vt:lpstr>Helvetica Neue LT Std</vt:lpstr>
      <vt:lpstr>Proxima Nova W05 Regular</vt:lpstr>
      <vt:lpstr>Times New Roman</vt:lpstr>
      <vt:lpstr>MassDev Master Template - 4x3</vt:lpstr>
      <vt:lpstr>MassDevelopment in Cape Ann   January 24, 2023  </vt:lpstr>
      <vt:lpstr>MassDevelopment</vt:lpstr>
      <vt:lpstr>Who We Serve</vt:lpstr>
      <vt:lpstr>What We Offer</vt:lpstr>
      <vt:lpstr>Partnering With Banks</vt:lpstr>
      <vt:lpstr>Lending Programs</vt:lpstr>
      <vt:lpstr>State Small Business Credit Initiative (SSBCI) Loans and Guarantees</vt:lpstr>
      <vt:lpstr>Eligibility for SSBCI funding </vt:lpstr>
      <vt:lpstr>Example: Equipment Loan with SSBCI Guarantee</vt:lpstr>
      <vt:lpstr>Example: RE Acquisition 51% owner-occupied</vt:lpstr>
      <vt:lpstr>Brownfield Redevelopment Fund</vt:lpstr>
      <vt:lpstr>Tax-Exempt Bond Financing</vt:lpstr>
      <vt:lpstr>Bond Financing Structure </vt:lpstr>
      <vt:lpstr>Eligible Borrowers-Bonds</vt:lpstr>
      <vt:lpstr>PACE  Property Assessed Clean Energy</vt:lpstr>
      <vt:lpstr>PACE in Massachusetts</vt:lpstr>
      <vt:lpstr>PA</vt:lpstr>
      <vt:lpstr>Eligible Properties:  Existing Buildings</vt:lpstr>
      <vt:lpstr>Eligible  PACE Improvements</vt:lpstr>
      <vt:lpstr>Collaborative Workspace &amp;  Co-Working Spaces </vt:lpstr>
      <vt:lpstr>Real Estate Planning:  Site Readiness Program</vt:lpstr>
      <vt:lpstr>Real Estate Planning:  Technical Assistance Programs</vt:lpstr>
      <vt:lpstr>PowerPoint Presentation</vt:lpstr>
      <vt:lpstr>PowerPoint Presentation</vt:lpstr>
      <vt:lpstr>           Jeanne d’Arc HQ</vt:lpstr>
      <vt:lpstr>PowerPoint Presentation</vt:lpstr>
      <vt:lpstr>PowerPoint Presentation</vt:lpstr>
      <vt:lpstr>PowerPoint Presentation</vt:lpstr>
      <vt:lpstr>PACE Project Overview: Greenfield</vt:lpstr>
      <vt:lpstr>PowerPoint Presentation</vt:lpstr>
      <vt:lpstr>PowerPoint Presentation</vt:lpstr>
      <vt:lpstr>                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Tina McCue</dc:creator>
  <cp:lastModifiedBy>Ramani, Geetha Rao</cp:lastModifiedBy>
  <cp:revision>138</cp:revision>
  <cp:lastPrinted>2020-03-13T17:37:05Z</cp:lastPrinted>
  <dcterms:created xsi:type="dcterms:W3CDTF">2019-05-16T17:57:51Z</dcterms:created>
  <dcterms:modified xsi:type="dcterms:W3CDTF">2023-01-23T20:04:24Z</dcterms:modified>
</cp:coreProperties>
</file>